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7" r:id="rId1"/>
  </p:sldMasterIdLst>
  <p:notesMasterIdLst>
    <p:notesMasterId r:id="rId57"/>
  </p:notesMasterIdLst>
  <p:handoutMasterIdLst>
    <p:handoutMasterId r:id="rId58"/>
  </p:handoutMasterIdLst>
  <p:sldIdLst>
    <p:sldId id="256" r:id="rId2"/>
    <p:sldId id="282" r:id="rId3"/>
    <p:sldId id="363" r:id="rId4"/>
    <p:sldId id="263" r:id="rId5"/>
    <p:sldId id="361" r:id="rId6"/>
    <p:sldId id="340" r:id="rId7"/>
    <p:sldId id="341" r:id="rId8"/>
    <p:sldId id="331" r:id="rId9"/>
    <p:sldId id="364" r:id="rId10"/>
    <p:sldId id="294" r:id="rId11"/>
    <p:sldId id="302" r:id="rId12"/>
    <p:sldId id="303" r:id="rId13"/>
    <p:sldId id="304" r:id="rId14"/>
    <p:sldId id="305" r:id="rId15"/>
    <p:sldId id="306" r:id="rId16"/>
    <p:sldId id="365" r:id="rId17"/>
    <p:sldId id="329" r:id="rId18"/>
    <p:sldId id="318" r:id="rId19"/>
    <p:sldId id="320" r:id="rId20"/>
    <p:sldId id="321" r:id="rId21"/>
    <p:sldId id="322" r:id="rId22"/>
    <p:sldId id="326" r:id="rId23"/>
    <p:sldId id="323" r:id="rId24"/>
    <p:sldId id="366" r:id="rId25"/>
    <p:sldId id="308" r:id="rId26"/>
    <p:sldId id="311" r:id="rId27"/>
    <p:sldId id="317" r:id="rId28"/>
    <p:sldId id="315" r:id="rId29"/>
    <p:sldId id="316" r:id="rId30"/>
    <p:sldId id="371" r:id="rId31"/>
    <p:sldId id="367" r:id="rId32"/>
    <p:sldId id="335" r:id="rId33"/>
    <p:sldId id="348" r:id="rId34"/>
    <p:sldId id="336" r:id="rId35"/>
    <p:sldId id="337" r:id="rId36"/>
    <p:sldId id="368" r:id="rId37"/>
    <p:sldId id="324" r:id="rId38"/>
    <p:sldId id="325" r:id="rId39"/>
    <p:sldId id="269" r:id="rId40"/>
    <p:sldId id="369" r:id="rId41"/>
    <p:sldId id="349" r:id="rId42"/>
    <p:sldId id="297" r:id="rId43"/>
    <p:sldId id="350" r:id="rId44"/>
    <p:sldId id="351" r:id="rId45"/>
    <p:sldId id="352" r:id="rId46"/>
    <p:sldId id="353" r:id="rId47"/>
    <p:sldId id="354" r:id="rId48"/>
    <p:sldId id="355" r:id="rId49"/>
    <p:sldId id="356" r:id="rId50"/>
    <p:sldId id="357" r:id="rId51"/>
    <p:sldId id="358" r:id="rId52"/>
    <p:sldId id="359" r:id="rId53"/>
    <p:sldId id="360" r:id="rId54"/>
    <p:sldId id="309" r:id="rId55"/>
    <p:sldId id="370" r:id="rId56"/>
  </p:sldIdLst>
  <p:sldSz cx="9144000" cy="6858000" type="screen4x3"/>
  <p:notesSz cx="7099300" cy="10234613"/>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0CCCF2D-1CE8-4754-AD49-9EA710524091}">
          <p14:sldIdLst>
            <p14:sldId id="256"/>
            <p14:sldId id="282"/>
          </p14:sldIdLst>
        </p14:section>
        <p14:section name="Introduction" id="{F6B9747D-9F6A-4C32-81CE-258E81D6C4FB}">
          <p14:sldIdLst>
            <p14:sldId id="363"/>
            <p14:sldId id="263"/>
            <p14:sldId id="361"/>
            <p14:sldId id="340"/>
            <p14:sldId id="341"/>
            <p14:sldId id="331"/>
          </p14:sldIdLst>
        </p14:section>
        <p14:section name="Design of a Local Path Planner" id="{6B7B4516-8346-472A-A1C3-DDA0705250BB}">
          <p14:sldIdLst>
            <p14:sldId id="364"/>
            <p14:sldId id="294"/>
            <p14:sldId id="302"/>
            <p14:sldId id="303"/>
            <p14:sldId id="304"/>
            <p14:sldId id="305"/>
            <p14:sldId id="306"/>
          </p14:sldIdLst>
        </p14:section>
        <p14:section name="Evaluation" id="{C2D2BEA7-18AF-47E9-A823-933680544275}">
          <p14:sldIdLst>
            <p14:sldId id="365"/>
            <p14:sldId id="329"/>
            <p14:sldId id="318"/>
            <p14:sldId id="320"/>
            <p14:sldId id="321"/>
            <p14:sldId id="322"/>
            <p14:sldId id="326"/>
            <p14:sldId id="323"/>
          </p14:sldIdLst>
        </p14:section>
        <p14:section name="Dynamics" id="{E2AEB6D1-4EAA-4D79-8BA9-74D77330BFEB}">
          <p14:sldIdLst>
            <p14:sldId id="366"/>
            <p14:sldId id="308"/>
            <p14:sldId id="311"/>
            <p14:sldId id="317"/>
            <p14:sldId id="315"/>
            <p14:sldId id="316"/>
            <p14:sldId id="371"/>
          </p14:sldIdLst>
        </p14:section>
        <p14:section name="Socially Compliant Path Planner" id="{ECB0C821-DD88-430C-8210-D5C396359ACC}">
          <p14:sldIdLst>
            <p14:sldId id="367"/>
            <p14:sldId id="335"/>
            <p14:sldId id="348"/>
            <p14:sldId id="336"/>
            <p14:sldId id="337"/>
          </p14:sldIdLst>
        </p14:section>
        <p14:section name="Future Work &amp; Conclusion" id="{B83AFEB2-0506-4385-B578-A2566A6F0F32}">
          <p14:sldIdLst>
            <p14:sldId id="368"/>
            <p14:sldId id="324"/>
            <p14:sldId id="325"/>
            <p14:sldId id="269"/>
          </p14:sldIdLst>
        </p14:section>
        <p14:section name="Extra Slides" id="{9B33F4D4-F901-4354-9E2E-10165D599C01}">
          <p14:sldIdLst>
            <p14:sldId id="369"/>
            <p14:sldId id="349"/>
            <p14:sldId id="297"/>
            <p14:sldId id="350"/>
            <p14:sldId id="351"/>
            <p14:sldId id="352"/>
            <p14:sldId id="353"/>
            <p14:sldId id="354"/>
            <p14:sldId id="355"/>
            <p14:sldId id="356"/>
            <p14:sldId id="357"/>
            <p14:sldId id="358"/>
            <p14:sldId id="359"/>
            <p14:sldId id="360"/>
            <p14:sldId id="309"/>
            <p14:sldId id="370"/>
          </p14:sldIdLst>
        </p14:section>
      </p14:sectionLst>
    </p:ext>
    <p:ext uri="{EFAFB233-063F-42B5-8137-9DF3F51BA10A}">
      <p15:sldGuideLst xmlns:p15="http://schemas.microsoft.com/office/powerpoint/2012/main">
        <p15:guide id="1" orient="horz" pos="3158" userDrawn="1">
          <p15:clr>
            <a:srgbClr val="A4A3A4"/>
          </p15:clr>
        </p15:guide>
        <p15:guide id="2" pos="5602">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E8A"/>
    <a:srgbClr val="1D8DB0"/>
    <a:srgbClr val="147694"/>
    <a:srgbClr val="177E9D"/>
    <a:srgbClr val="00407A"/>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92" autoAdjust="0"/>
    <p:restoredTop sz="83799" autoAdjust="0"/>
  </p:normalViewPr>
  <p:slideViewPr>
    <p:cSldViewPr snapToObjects="1" showGuides="1">
      <p:cViewPr varScale="1">
        <p:scale>
          <a:sx n="141" d="100"/>
          <a:sy n="141" d="100"/>
        </p:scale>
        <p:origin x="2124" y="102"/>
      </p:cViewPr>
      <p:guideLst>
        <p:guide orient="horz" pos="3158"/>
        <p:guide pos="560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114" d="100"/>
          <a:sy n="114" d="100"/>
        </p:scale>
        <p:origin x="4908" y="12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300"/>
            </a:lvl1pPr>
          </a:lstStyle>
          <a:p>
            <a:endParaRPr lang="nl-BE" sz="11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4021295" y="1"/>
            <a:ext cx="3076363" cy="511731"/>
          </a:xfrm>
          <a:prstGeom prst="rect">
            <a:avLst/>
          </a:prstGeom>
        </p:spPr>
        <p:txBody>
          <a:bodyPr vert="horz" lIns="99048" tIns="49524" rIns="99048" bIns="49524" rtlCol="0"/>
          <a:lstStyle>
            <a:lvl1pPr algn="r">
              <a:defRPr sz="1300"/>
            </a:lvl1pPr>
          </a:lstStyle>
          <a:p>
            <a:fld id="{E6185198-F140-406E-8F04-DE9D809B9791}" type="datetimeFigureOut">
              <a:rPr lang="nl-BE" sz="1100">
                <a:latin typeface="Arial" pitchFamily="34" charset="0"/>
                <a:cs typeface="Arial" pitchFamily="34" charset="0"/>
              </a:rPr>
              <a:pPr/>
              <a:t>6/09/2017</a:t>
            </a:fld>
            <a:endParaRPr lang="nl-BE" sz="11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1" y="9721107"/>
            <a:ext cx="3076363" cy="511731"/>
          </a:xfrm>
          <a:prstGeom prst="rect">
            <a:avLst/>
          </a:prstGeom>
        </p:spPr>
        <p:txBody>
          <a:bodyPr vert="horz" lIns="99048" tIns="49524" rIns="99048" bIns="49524" rtlCol="0" anchor="b"/>
          <a:lstStyle>
            <a:lvl1pPr algn="l">
              <a:defRPr sz="1300"/>
            </a:lvl1pPr>
          </a:lstStyle>
          <a:p>
            <a:endParaRPr lang="nl-BE" sz="11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4021295" y="9721107"/>
            <a:ext cx="3076363" cy="511731"/>
          </a:xfrm>
          <a:prstGeom prst="rect">
            <a:avLst/>
          </a:prstGeom>
        </p:spPr>
        <p:txBody>
          <a:bodyPr vert="horz" lIns="99048" tIns="49524" rIns="99048" bIns="49524" rtlCol="0" anchor="b"/>
          <a:lstStyle>
            <a:lvl1pPr algn="r">
              <a:defRPr sz="1300"/>
            </a:lvl1pPr>
          </a:lstStyle>
          <a:p>
            <a:fld id="{6A024B3E-C6E9-4CB0-843C-3CD5676655AA}" type="slidenum">
              <a:rPr lang="nl-BE" sz="1100"/>
              <a:pPr/>
              <a:t>‹#›</a:t>
            </a:fld>
            <a:endParaRPr lang="nl-BE" sz="11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1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4021295" y="1"/>
            <a:ext cx="3076363" cy="511731"/>
          </a:xfrm>
          <a:prstGeom prst="rect">
            <a:avLst/>
          </a:prstGeom>
        </p:spPr>
        <p:txBody>
          <a:bodyPr vert="horz" lIns="99048" tIns="49524" rIns="99048" bIns="49524" rtlCol="0"/>
          <a:lstStyle>
            <a:lvl1pPr algn="r">
              <a:defRPr sz="1100">
                <a:latin typeface="Arial" pitchFamily="34" charset="0"/>
                <a:cs typeface="Arial" pitchFamily="34" charset="0"/>
              </a:defRPr>
            </a:lvl1pPr>
          </a:lstStyle>
          <a:p>
            <a:fld id="{7AF0A2F9-EF49-41B3-9E69-7CDBDC14786A}" type="datetimeFigureOut">
              <a:rPr lang="nl-BE" smtClean="0"/>
              <a:pPr/>
              <a:t>6/09/2017</a:t>
            </a:fld>
            <a:endParaRPr lang="nl-BE"/>
          </a:p>
        </p:txBody>
      </p:sp>
      <p:sp>
        <p:nvSpPr>
          <p:cNvPr id="4" name="Tijdelijke aanduiding voor dia-afbeelding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nl-BE"/>
          </a:p>
        </p:txBody>
      </p:sp>
      <p:sp>
        <p:nvSpPr>
          <p:cNvPr id="5" name="Tijdelijke aanduiding voor notities 4"/>
          <p:cNvSpPr>
            <a:spLocks noGrp="1"/>
          </p:cNvSpPr>
          <p:nvPr>
            <p:ph type="body" sz="quarter" idx="3"/>
          </p:nvPr>
        </p:nvSpPr>
        <p:spPr>
          <a:xfrm>
            <a:off x="559001" y="4835250"/>
            <a:ext cx="5962667" cy="4633781"/>
          </a:xfrm>
          <a:prstGeom prst="rect">
            <a:avLst/>
          </a:prstGeom>
        </p:spPr>
        <p:txBody>
          <a:bodyPr vert="horz" lIns="99048" tIns="49524" rIns="99048" bIns="49524"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1" y="9721107"/>
            <a:ext cx="3076363" cy="511731"/>
          </a:xfrm>
          <a:prstGeom prst="rect">
            <a:avLst/>
          </a:prstGeom>
        </p:spPr>
        <p:txBody>
          <a:bodyPr vert="horz" lIns="99048" tIns="49524" rIns="99048" bIns="49524" rtlCol="0" anchor="b"/>
          <a:lstStyle>
            <a:lvl1pPr algn="l">
              <a:defRPr sz="11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4021295" y="9721107"/>
            <a:ext cx="3076363" cy="511731"/>
          </a:xfrm>
          <a:prstGeom prst="rect">
            <a:avLst/>
          </a:prstGeom>
        </p:spPr>
        <p:txBody>
          <a:bodyPr vert="horz" lIns="99048" tIns="49524" rIns="99048" bIns="49524" rtlCol="0" anchor="b"/>
          <a:lstStyle>
            <a:lvl1pPr algn="r">
              <a:defRPr sz="11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my master’s thesis presentation on “</a:t>
            </a:r>
            <a:r>
              <a:rPr lang="en-GB" sz="1200" dirty="0"/>
              <a:t>Path planning algorithm for semi-autonomous mobile robots with fast and accurate collision checking”.</a:t>
            </a:r>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543042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stead of following the forward generation method  by integrating achievable velocities, adopt the </a:t>
            </a:r>
            <a:r>
              <a:rPr lang="en-GB" sz="1200" b="0" i="0" u="none" strike="noStrike" kern="1200" baseline="0" dirty="0">
                <a:solidFill>
                  <a:schemeClr val="tx1"/>
                </a:solidFill>
                <a:latin typeface="Arial" pitchFamily="34" charset="0"/>
                <a:ea typeface="+mn-ea"/>
                <a:cs typeface="Arial" pitchFamily="34" charset="0"/>
              </a:rPr>
              <a:t>inverse generation method will be applied</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First, the environment is sampled using a multi size grid</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The parameters defining those grid can be fine-tuned depending on the application</a:t>
            </a:r>
          </a:p>
          <a:p>
            <a:endParaRPr lang="en-GB" sz="1200" b="0" i="0" u="none" strike="noStrike" kern="1200" baseline="0" dirty="0">
              <a:solidFill>
                <a:schemeClr val="tx1"/>
              </a:solidFill>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Arial" pitchFamily="34" charset="0"/>
                <a:ea typeface="+mn-ea"/>
                <a:cs typeface="Arial" pitchFamily="34" charset="0"/>
              </a:rPr>
              <a:t>Doing this will limit the number of paths leading to a pose with is relatively the same compared to the origin.</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A region of interest is defined, which selects possible end poses of this multi sized grid which will be connected with the selected geometrical curve, the clothoid</a:t>
            </a:r>
          </a:p>
          <a:p>
            <a:endParaRPr lang="en-GB" sz="1200" b="0" i="0" u="none" strike="noStrike" kern="1200" baseline="0" dirty="0">
              <a:solidFill>
                <a:schemeClr val="tx1"/>
              </a:solidFill>
              <a:latin typeface="Arial" pitchFamily="34" charset="0"/>
              <a:ea typeface="+mn-ea"/>
              <a:cs typeface="Arial" pitchFamily="34" charset="0"/>
            </a:endParaRPr>
          </a:p>
          <a:p>
            <a:endParaRPr lang="en-GB" sz="1200" b="0" i="0" u="none" strike="noStrike" kern="1200" baseline="0" dirty="0">
              <a:solidFill>
                <a:schemeClr val="tx1"/>
              </a:solidFill>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4197672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kern="1200" noProof="0" dirty="0">
                <a:solidFill>
                  <a:schemeClr val="tx1"/>
                </a:solidFill>
                <a:latin typeface="Arial" pitchFamily="34" charset="0"/>
                <a:ea typeface="+mn-ea"/>
                <a:cs typeface="Arial" pitchFamily="34" charset="0"/>
              </a:rPr>
              <a:t>Each grid cell is connected with the origin at a certain </a:t>
            </a:r>
            <a:r>
              <a:rPr lang="en-US" sz="1200" b="1" kern="1200" noProof="0" dirty="0">
                <a:solidFill>
                  <a:schemeClr val="tx1"/>
                </a:solidFill>
                <a:latin typeface="Arial" pitchFamily="34" charset="0"/>
                <a:ea typeface="+mn-ea"/>
                <a:cs typeface="Arial" pitchFamily="34" charset="0"/>
              </a:rPr>
              <a:t>end-orientation</a:t>
            </a:r>
            <a:r>
              <a:rPr lang="en-US" sz="1200" kern="1200" noProof="0" dirty="0">
                <a:solidFill>
                  <a:schemeClr val="tx1"/>
                </a:solidFill>
                <a:latin typeface="Arial" pitchFamily="34" charset="0"/>
                <a:ea typeface="+mn-ea"/>
                <a:cs typeface="Arial" pitchFamily="34" charset="0"/>
              </a:rPr>
              <a:t> with the selected curve geometry: the </a:t>
            </a:r>
            <a:r>
              <a:rPr lang="en-US" sz="1200" kern="1200" noProof="0" dirty="0" err="1">
                <a:solidFill>
                  <a:schemeClr val="tx1"/>
                </a:solidFill>
                <a:latin typeface="Arial" pitchFamily="34" charset="0"/>
                <a:ea typeface="+mn-ea"/>
                <a:cs typeface="Arial" pitchFamily="34" charset="0"/>
              </a:rPr>
              <a:t>clothoid</a:t>
            </a:r>
            <a:r>
              <a:rPr lang="en-US" sz="1200" kern="1200" noProof="0" dirty="0">
                <a:solidFill>
                  <a:schemeClr val="tx1"/>
                </a:solidFill>
                <a:latin typeface="Arial" pitchFamily="34" charset="0"/>
                <a:ea typeface="+mn-ea"/>
                <a:cs typeface="Arial" pitchFamily="34" charset="0"/>
              </a:rPr>
              <a:t>.</a:t>
            </a:r>
          </a:p>
          <a:p>
            <a:pPr marL="0" algn="l" defTabSz="914400" rtl="0" eaLnBrk="1" latinLnBrk="0" hangingPunct="1"/>
            <a:endParaRPr lang="en-US" sz="1200" kern="1200" noProof="0" dirty="0">
              <a:solidFill>
                <a:schemeClr val="tx1"/>
              </a:solidFill>
              <a:latin typeface="Arial" pitchFamily="34" charset="0"/>
              <a:ea typeface="+mn-ea"/>
              <a:cs typeface="Arial" pitchFamily="34" charset="0"/>
            </a:endParaRPr>
          </a:p>
          <a:p>
            <a:pPr marL="0" algn="l" defTabSz="914400" rtl="0" eaLnBrk="1" latinLnBrk="0" hangingPunct="1"/>
            <a:r>
              <a:rPr lang="en-US" sz="1200" kern="1200" noProof="0" dirty="0">
                <a:solidFill>
                  <a:schemeClr val="tx1"/>
                </a:solidFill>
                <a:latin typeface="Arial" pitchFamily="34" charset="0"/>
                <a:ea typeface="+mn-ea"/>
                <a:cs typeface="Arial" pitchFamily="34" charset="0"/>
              </a:rPr>
              <a:t>Only feasible connections are added to the set of fixed paths, respecting the kinematic constraints of the wheelchair (non-holonomic constraints and maximum allowed curvature (for </a:t>
            </a:r>
            <a:r>
              <a:rPr lang="en-US" sz="1200" b="1" kern="1200" noProof="0" dirty="0">
                <a:solidFill>
                  <a:schemeClr val="tx1"/>
                </a:solidFill>
                <a:latin typeface="Arial" pitchFamily="34" charset="0"/>
                <a:ea typeface="+mn-ea"/>
                <a:cs typeface="Arial" pitchFamily="34" charset="0"/>
              </a:rPr>
              <a:t>paths comfortable to the user at nominal velocity</a:t>
            </a:r>
            <a:r>
              <a:rPr lang="en-US" sz="1200" kern="1200" noProof="0" dirty="0">
                <a:solidFill>
                  <a:schemeClr val="tx1"/>
                </a:solidFill>
                <a:latin typeface="Arial" pitchFamily="34" charset="0"/>
                <a:ea typeface="+mn-ea"/>
                <a:cs typeface="Arial" pitchFamily="34" charset="0"/>
              </a:rPr>
              <a:t>).</a:t>
            </a:r>
          </a:p>
          <a:p>
            <a:pPr marL="0" algn="l" defTabSz="914400" rtl="0" eaLnBrk="1" latinLnBrk="0" hangingPunct="1"/>
            <a:endParaRPr lang="en-US" sz="1200" kern="1200" noProof="0" dirty="0">
              <a:solidFill>
                <a:schemeClr val="tx1"/>
              </a:solidFill>
              <a:latin typeface="Arial" pitchFamily="34" charset="0"/>
              <a:ea typeface="+mn-ea"/>
              <a:cs typeface="Arial" pitchFamily="34" charset="0"/>
            </a:endParaRPr>
          </a:p>
          <a:p>
            <a:pPr marL="0" algn="l" defTabSz="914400" rtl="0" eaLnBrk="1" latinLnBrk="0" hangingPunct="1"/>
            <a:r>
              <a:rPr lang="en-US" sz="1200" b="1" kern="1200" noProof="0" dirty="0">
                <a:solidFill>
                  <a:schemeClr val="tx1"/>
                </a:solidFill>
                <a:latin typeface="Arial" pitchFamily="34" charset="0"/>
                <a:ea typeface="+mn-ea"/>
                <a:cs typeface="Arial" pitchFamily="34" charset="0"/>
              </a:rPr>
              <a:t>RAILWAY AND HIGHWAY</a:t>
            </a:r>
          </a:p>
          <a:p>
            <a:pPr marL="0" algn="l" defTabSz="914400" rtl="0" eaLnBrk="1" latinLnBrk="0" hangingPunct="1"/>
            <a:endParaRPr lang="en-US" sz="1200" kern="1200" noProof="0" dirty="0">
              <a:solidFill>
                <a:schemeClr val="tx1"/>
              </a:solidFill>
              <a:latin typeface="Arial" pitchFamily="34" charset="0"/>
              <a:ea typeface="+mn-ea"/>
              <a:cs typeface="Arial" pitchFamily="34" charset="0"/>
            </a:endParaRPr>
          </a:p>
          <a:p>
            <a:pPr marL="0" algn="l" defTabSz="914400" rtl="0" eaLnBrk="1" latinLnBrk="0" hangingPunct="1"/>
            <a:r>
              <a:rPr lang="en-US" sz="1200" kern="1200" noProof="0" dirty="0">
                <a:solidFill>
                  <a:schemeClr val="tx1"/>
                </a:solidFill>
                <a:latin typeface="Arial" pitchFamily="34" charset="0"/>
                <a:ea typeface="+mn-ea"/>
                <a:cs typeface="Arial" pitchFamily="34" charset="0"/>
              </a:rPr>
              <a:t>The characteristic of a clothoid is that it’s curvature changes linearly with respect to the arc length.</a:t>
            </a:r>
          </a:p>
          <a:p>
            <a:pPr marL="0" algn="l" defTabSz="914400" rtl="0" eaLnBrk="1" latinLnBrk="0" hangingPunct="1"/>
            <a:endParaRPr lang="en-US" sz="1200" kern="1200" noProof="0" dirty="0">
              <a:solidFill>
                <a:schemeClr val="tx1"/>
              </a:solidFill>
              <a:latin typeface="Arial" pitchFamily="34" charset="0"/>
              <a:ea typeface="+mn-ea"/>
              <a:cs typeface="Arial" pitchFamily="34" charset="0"/>
            </a:endParaRPr>
          </a:p>
          <a:p>
            <a:pPr marL="0" algn="l" defTabSz="914400" rtl="0" eaLnBrk="1" latinLnBrk="0" hangingPunct="1"/>
            <a:r>
              <a:rPr lang="en-US" sz="1200" kern="1200" noProof="0" dirty="0">
                <a:solidFill>
                  <a:schemeClr val="tx1"/>
                </a:solidFill>
                <a:latin typeface="Arial" pitchFamily="34" charset="0"/>
                <a:ea typeface="+mn-ea"/>
                <a:cs typeface="Arial" pitchFamily="34" charset="0"/>
              </a:rPr>
              <a:t>This feature results in an ideal control action when driving at constant speed, since the wheel velocity only has to change linearly, which makes the trajectory easier to follow.</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1648433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create a larger variety of paths, certain trajectories will consists of two clothoids.</a:t>
            </a:r>
          </a:p>
          <a:p>
            <a:endParaRPr lang="en-GB" dirty="0"/>
          </a:p>
          <a:p>
            <a:r>
              <a:rPr lang="en-GB" b="1" dirty="0"/>
              <a:t>EXPANTION POSITION : GREEN</a:t>
            </a:r>
          </a:p>
          <a:p>
            <a:endParaRPr lang="en-GB" dirty="0"/>
          </a:p>
          <a:p>
            <a:r>
              <a:rPr lang="en-GB" dirty="0"/>
              <a:t>This is done by repeating the previous procedure at feasible end poses and drawing the ROI at that end pose as you can see on this figure.</a:t>
            </a:r>
          </a:p>
          <a:p>
            <a:endParaRPr lang="en-GB" dirty="0"/>
          </a:p>
          <a:p>
            <a:r>
              <a:rPr lang="en-GB" dirty="0"/>
              <a:t>Now, feasible connections are made with pose of the robot at the expansion position, not the origin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207110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repeating this procedure we obtain the full set of trajectories of the local path template.</a:t>
            </a:r>
          </a:p>
          <a:p>
            <a:endParaRPr lang="en-GB" dirty="0"/>
          </a:p>
          <a:p>
            <a:r>
              <a:rPr lang="en-GB" dirty="0"/>
              <a:t>The next step is to create the lookup table which will enable the planner to quickly asses whether a path is collision-free.</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4003683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chemeClr val="tx1"/>
                </a:solidFill>
                <a:effectLst/>
                <a:latin typeface="Arial" pitchFamily="34" charset="0"/>
                <a:ea typeface="+mn-ea"/>
                <a:cs typeface="Arial" pitchFamily="34" charset="0"/>
              </a:rPr>
              <a:t>The first step in the creation of the lookup table is to simulate the footprint of the wheelchair going over each path of the template.</a:t>
            </a:r>
          </a:p>
          <a:p>
            <a:endParaRPr lang="en-GB" sz="1200" u="none" kern="1200" dirty="0">
              <a:solidFill>
                <a:schemeClr val="tx1"/>
              </a:solidFill>
              <a:effectLst/>
              <a:latin typeface="Arial" pitchFamily="34" charset="0"/>
              <a:ea typeface="+mn-ea"/>
              <a:cs typeface="Arial" pitchFamily="34" charset="0"/>
            </a:endParaRPr>
          </a:p>
          <a:p>
            <a:r>
              <a:rPr lang="en-GB" sz="1200" b="1" u="none" kern="1200" dirty="0">
                <a:solidFill>
                  <a:schemeClr val="tx1"/>
                </a:solidFill>
                <a:effectLst/>
                <a:latin typeface="Arial" pitchFamily="34" charset="0"/>
                <a:ea typeface="+mn-ea"/>
                <a:cs typeface="Arial" pitchFamily="34" charset="0"/>
              </a:rPr>
              <a:t>As the wheelchair advances over the path</a:t>
            </a:r>
            <a:r>
              <a:rPr lang="en-GB" sz="1200" u="none" kern="1200" dirty="0">
                <a:solidFill>
                  <a:schemeClr val="tx1"/>
                </a:solidFill>
                <a:effectLst/>
                <a:latin typeface="Arial" pitchFamily="34" charset="0"/>
                <a:ea typeface="+mn-ea"/>
                <a:cs typeface="Arial" pitchFamily="34" charset="0"/>
              </a:rPr>
              <a:t>, newly visited cells are marked, along with the path Identification and corresponding length.</a:t>
            </a:r>
          </a:p>
          <a:p>
            <a:r>
              <a:rPr lang="en-GB" sz="1200" u="none" kern="1200" dirty="0">
                <a:solidFill>
                  <a:schemeClr val="tx1"/>
                </a:solidFill>
                <a:effectLst/>
                <a:latin typeface="Arial" pitchFamily="34" charset="0"/>
                <a:ea typeface="+mn-ea"/>
                <a:cs typeface="Arial" pitchFamily="34" charset="0"/>
              </a:rPr>
              <a:t>Previously visited cells are marked in grey, and newly visited cells in black on this figure.</a:t>
            </a:r>
          </a:p>
          <a:p>
            <a:endParaRPr lang="en-GB" sz="1200" u="none" kern="1200" dirty="0">
              <a:solidFill>
                <a:schemeClr val="tx1"/>
              </a:solidFill>
              <a:effectLst/>
              <a:latin typeface="Arial" pitchFamily="34" charset="0"/>
              <a:ea typeface="+mn-ea"/>
              <a:cs typeface="Arial" pitchFamily="34" charset="0"/>
            </a:endParaRPr>
          </a:p>
          <a:p>
            <a:r>
              <a:rPr lang="en-GB" sz="1200" u="none" kern="1200" dirty="0">
                <a:solidFill>
                  <a:schemeClr val="tx1"/>
                </a:solidFill>
                <a:effectLst/>
                <a:latin typeface="Arial" pitchFamily="34" charset="0"/>
                <a:ea typeface="+mn-ea"/>
                <a:cs typeface="Arial" pitchFamily="34" charset="0"/>
              </a:rPr>
              <a:t>The structure of the lookup table itself can be optimized. </a:t>
            </a:r>
          </a:p>
          <a:p>
            <a:r>
              <a:rPr lang="en-GB" sz="1200" u="none" kern="1200" dirty="0">
                <a:solidFill>
                  <a:schemeClr val="tx1"/>
                </a:solidFill>
                <a:effectLst/>
                <a:latin typeface="Arial" pitchFamily="34" charset="0"/>
                <a:ea typeface="+mn-ea"/>
                <a:cs typeface="Arial" pitchFamily="34" charset="0"/>
              </a:rPr>
              <a:t>Instead of building the lookup table based on each path, it can </a:t>
            </a:r>
            <a:r>
              <a:rPr lang="en-GB" sz="1200" b="1" u="none" kern="1200" dirty="0">
                <a:solidFill>
                  <a:schemeClr val="tx1"/>
                </a:solidFill>
                <a:effectLst/>
                <a:latin typeface="Arial" pitchFamily="34" charset="0"/>
                <a:ea typeface="+mn-ea"/>
                <a:cs typeface="Arial" pitchFamily="34" charset="0"/>
              </a:rPr>
              <a:t>be build based on all the cells occupied by the robot</a:t>
            </a:r>
            <a:r>
              <a:rPr lang="en-GB" sz="1200" u="none" kern="1200" dirty="0">
                <a:solidFill>
                  <a:schemeClr val="tx1"/>
                </a:solidFill>
                <a:effectLst/>
                <a:latin typeface="Arial" pitchFamily="34" charset="0"/>
                <a:ea typeface="+mn-ea"/>
                <a:cs typeface="Arial" pitchFamily="34" charset="0"/>
              </a:rPr>
              <a:t>. </a:t>
            </a:r>
          </a:p>
          <a:p>
            <a:r>
              <a:rPr lang="en-GB" sz="1200" u="none" kern="1200" dirty="0">
                <a:solidFill>
                  <a:schemeClr val="tx1"/>
                </a:solidFill>
                <a:effectLst/>
                <a:latin typeface="Arial" pitchFamily="34" charset="0"/>
                <a:ea typeface="+mn-ea"/>
                <a:cs typeface="Arial" pitchFamily="34" charset="0"/>
              </a:rPr>
              <a:t>In this case, cells occupied by the robot when taking each path of the LPT contain </a:t>
            </a:r>
          </a:p>
          <a:p>
            <a:pPr marL="285750" indent="-285750">
              <a:buAutoNum type="romanLcParenBoth"/>
            </a:pPr>
            <a:r>
              <a:rPr lang="en-GB" sz="1200" u="none" kern="1200" dirty="0">
                <a:solidFill>
                  <a:schemeClr val="tx1"/>
                </a:solidFill>
                <a:effectLst/>
                <a:latin typeface="Arial" pitchFamily="34" charset="0"/>
                <a:ea typeface="+mn-ea"/>
                <a:cs typeface="Arial" pitchFamily="34" charset="0"/>
              </a:rPr>
              <a:t>which path the robot took to occupy this particular cell and </a:t>
            </a:r>
          </a:p>
          <a:p>
            <a:pPr marL="285750" indent="-285750">
              <a:buAutoNum type="romanLcParenBoth"/>
            </a:pPr>
            <a:r>
              <a:rPr lang="en-GB" sz="1200" u="none" kern="1200" dirty="0">
                <a:solidFill>
                  <a:schemeClr val="tx1"/>
                </a:solidFill>
                <a:effectLst/>
                <a:latin typeface="Arial" pitchFamily="34" charset="0"/>
                <a:ea typeface="+mn-ea"/>
                <a:cs typeface="Arial" pitchFamily="34" charset="0"/>
              </a:rPr>
              <a:t>its corresponding path length. </a:t>
            </a:r>
          </a:p>
          <a:p>
            <a:pPr marL="285750" indent="-285750">
              <a:buAutoNum type="romanLcParenBoth"/>
            </a:pPr>
            <a:endParaRPr lang="en-GB" sz="1200" u="none" kern="1200" dirty="0">
              <a:solidFill>
                <a:schemeClr val="tx1"/>
              </a:solidFill>
              <a:effectLst/>
              <a:latin typeface="Arial" pitchFamily="34" charset="0"/>
              <a:ea typeface="+mn-ea"/>
              <a:cs typeface="Arial" pitchFamily="34" charset="0"/>
            </a:endParaRPr>
          </a:p>
          <a:p>
            <a:pPr marL="0" indent="0">
              <a:buNone/>
            </a:pPr>
            <a:r>
              <a:rPr lang="en-GB" sz="1200" u="none" kern="1200" dirty="0">
                <a:solidFill>
                  <a:schemeClr val="tx1"/>
                </a:solidFill>
                <a:effectLst/>
                <a:latin typeface="Arial" pitchFamily="34" charset="0"/>
                <a:ea typeface="+mn-ea"/>
                <a:cs typeface="Arial" pitchFamily="34" charset="0"/>
              </a:rPr>
              <a:t>The online phase will then consist of matching the occupied grid cells in the environment with cells from the lookup table.</a:t>
            </a:r>
          </a:p>
          <a:p>
            <a:pPr marL="0" indent="0">
              <a:buNone/>
            </a:pPr>
            <a:endParaRPr lang="en-GB" sz="1200" u="none" kern="1200" dirty="0">
              <a:solidFill>
                <a:schemeClr val="tx1"/>
              </a:solidFill>
              <a:effectLst/>
              <a:latin typeface="Arial" pitchFamily="34" charset="0"/>
              <a:ea typeface="+mn-ea"/>
              <a:cs typeface="Arial" pitchFamily="34" charset="0"/>
            </a:endParaRPr>
          </a:p>
          <a:p>
            <a:r>
              <a:rPr lang="en-GB" sz="1200" u="none" kern="1200" dirty="0">
                <a:solidFill>
                  <a:schemeClr val="tx1"/>
                </a:solidFill>
                <a:effectLst/>
                <a:latin typeface="Arial" pitchFamily="34" charset="0"/>
                <a:ea typeface="+mn-ea"/>
                <a:cs typeface="Arial" pitchFamily="34" charset="0"/>
              </a:rPr>
              <a:t>This method of creating the lookup table is the same as was used in the circular LPT</a:t>
            </a:r>
            <a:endParaRPr lang="en-GB" u="non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116740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small example on how individual obstacles affects the whole LPT</a:t>
            </a:r>
          </a:p>
          <a:p>
            <a:endParaRPr lang="en-GB" dirty="0"/>
          </a:p>
          <a:p>
            <a:r>
              <a:rPr lang="en-GB" b="1" dirty="0"/>
              <a:t>Each obstacle, although inflated,  corresponds to 1 occupied grid cell</a:t>
            </a:r>
          </a:p>
          <a:p>
            <a:endParaRPr lang="en-GB" dirty="0"/>
          </a:p>
          <a:p>
            <a:r>
              <a:rPr lang="en-GB" dirty="0"/>
              <a:t>Therefore, this corresponds literally to the information available in the lookup table.</a:t>
            </a:r>
          </a:p>
          <a:p>
            <a:endParaRPr lang="en-GB" dirty="0"/>
          </a:p>
          <a:p>
            <a:r>
              <a:rPr lang="en-GB" dirty="0"/>
              <a:t>The obstacle at the top right end of the figure affects therefore 3 paths, at a certain length defined by an row index shown in parentheses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23100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developed clothoidal local path planner will now be evaluated by comparing it to it’s predecessor, the circular Local Path Template.</a:t>
            </a:r>
          </a:p>
          <a:p>
            <a:endParaRPr lang="en-GB" baseline="0" dirty="0"/>
          </a:p>
          <a:p>
            <a:r>
              <a:rPr lang="en-GB" baseline="0" dirty="0"/>
              <a:t>Two important criteria will be addressed</a:t>
            </a:r>
          </a:p>
          <a:p>
            <a:r>
              <a:rPr lang="en-GB" baseline="0" dirty="0"/>
              <a:t>The first one will be the path planning performances and the second the execution time needed to adjust each path length.</a:t>
            </a:r>
          </a:p>
          <a:p>
            <a:endParaRPr lang="en-GB" baseline="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1277140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scenarios will be used for the path planning criteria. </a:t>
            </a:r>
          </a:p>
          <a:p>
            <a:r>
              <a:rPr lang="en-GB" dirty="0"/>
              <a:t>The first scenario will consist of driving forwards trough a door.</a:t>
            </a:r>
          </a:p>
          <a:p>
            <a:r>
              <a:rPr lang="en-GB" dirty="0"/>
              <a:t>The second will be driving backwards in an elevator. This second scenario has been inspired by the research made in the department of mechanical engineering where the circular LPT has difficulties planning a path.</a:t>
            </a:r>
          </a:p>
          <a:p>
            <a:endParaRPr lang="en-GB" dirty="0"/>
          </a:p>
          <a:p>
            <a:r>
              <a:rPr lang="en-GB" dirty="0"/>
              <a:t>First, a uniformly set of start poses is created as can be seen on the figure. Start positions are equally spaced, and a range start orientations are added. The middle of this range of orientation is aligned with a target, but rounded up to the nearest multiple of angular resolution.</a:t>
            </a:r>
          </a:p>
          <a:p>
            <a:endParaRPr lang="en-GB" dirty="0"/>
          </a:p>
          <a:p>
            <a:r>
              <a:rPr lang="en-GB" dirty="0"/>
              <a:t>A LPT is considered to be successful if is able to plan one path going from the current start pose in the goal region. The number of paths is not taken into account.</a:t>
            </a:r>
          </a:p>
          <a:p>
            <a:endParaRPr lang="en-GB" dirty="0"/>
          </a:p>
          <a:p>
            <a:r>
              <a:rPr lang="en-GB" dirty="0"/>
              <a:t>There are 3 different cases for a specific start pose : it is only successful for the circular LPT, it is successful to both LPT’s or only successful for the clothoidal LPT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1029604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can visually inspect the collision-free nature of both LPTs by plotting the wheelchair geometry over a particular path.</a:t>
            </a:r>
          </a:p>
          <a:p>
            <a:r>
              <a:rPr lang="en-GB" dirty="0"/>
              <a:t>On the left is displayed a successful start pose for the circular LPT and on the right a successful start pose for the clothoidal LPT.</a:t>
            </a:r>
          </a:p>
          <a:p>
            <a:r>
              <a:rPr lang="en-GB" dirty="0"/>
              <a:t>Since there the plotted robot geometry doesn’t overlap with the environment, both paths are collision-free.</a:t>
            </a:r>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18</a:t>
            </a:fld>
            <a:endParaRPr lang="nl-BE"/>
          </a:p>
        </p:txBody>
      </p:sp>
    </p:spTree>
    <p:extLst>
      <p:ext uri="{BB962C8B-B14F-4D97-AF65-F5344CB8AC3E}">
        <p14:creationId xmlns:p14="http://schemas.microsoft.com/office/powerpoint/2010/main" val="1684164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34" charset="0"/>
                <a:ea typeface="+mn-ea"/>
                <a:cs typeface="Arial" pitchFamily="34" charset="0"/>
              </a:rPr>
              <a:t>Since straight paths are common to both LPTs, poses in front of the goal region</a:t>
            </a:r>
          </a:p>
          <a:p>
            <a:r>
              <a:rPr lang="en-GB" sz="1200" b="0" i="0" u="none" strike="noStrike" kern="1200" baseline="0" dirty="0">
                <a:solidFill>
                  <a:schemeClr val="tx1"/>
                </a:solidFill>
                <a:latin typeface="Arial" pitchFamily="34" charset="0"/>
                <a:ea typeface="+mn-ea"/>
                <a:cs typeface="Arial" pitchFamily="34" charset="0"/>
              </a:rPr>
              <a:t>obtain the same result for the circular and clothoidal LPT.</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The majority of the paths from start poses at the lower end of the figure</a:t>
            </a:r>
          </a:p>
          <a:p>
            <a:r>
              <a:rPr lang="en-GB" sz="1200" b="0" i="0" u="none" strike="noStrike" kern="1200" baseline="0" dirty="0">
                <a:solidFill>
                  <a:schemeClr val="tx1"/>
                </a:solidFill>
                <a:latin typeface="Arial" pitchFamily="34" charset="0"/>
                <a:ea typeface="+mn-ea"/>
                <a:cs typeface="Arial" pitchFamily="34" charset="0"/>
              </a:rPr>
              <a:t>are achieved by the circular LPT. This is because those paths only require a</a:t>
            </a:r>
          </a:p>
          <a:p>
            <a:r>
              <a:rPr lang="en-GB" sz="1200" b="0" i="0" u="none" strike="noStrike" kern="1200" baseline="0" dirty="0">
                <a:solidFill>
                  <a:schemeClr val="tx1"/>
                </a:solidFill>
                <a:latin typeface="Arial" pitchFamily="34" charset="0"/>
                <a:ea typeface="+mn-ea"/>
                <a:cs typeface="Arial" pitchFamily="34" charset="0"/>
              </a:rPr>
              <a:t>circular arc to enter the doorway. Since the circular LPT is composed of a</a:t>
            </a:r>
          </a:p>
          <a:p>
            <a:r>
              <a:rPr lang="en-GB" sz="1200" b="0" i="0" u="none" strike="noStrike" kern="1200" baseline="0" dirty="0">
                <a:solidFill>
                  <a:schemeClr val="tx1"/>
                </a:solidFill>
                <a:latin typeface="Arial" pitchFamily="34" charset="0"/>
                <a:ea typeface="+mn-ea"/>
                <a:cs typeface="Arial" pitchFamily="34" charset="0"/>
              </a:rPr>
              <a:t>uniformly spread set of circular trajectories, this LPT is </a:t>
            </a:r>
            <a:r>
              <a:rPr lang="en-GB" sz="1200" b="0" i="0" u="none" strike="noStrike" kern="1200" baseline="0" dirty="0" err="1">
                <a:solidFill>
                  <a:schemeClr val="tx1"/>
                </a:solidFill>
                <a:latin typeface="Arial" pitchFamily="34" charset="0"/>
                <a:ea typeface="+mn-ea"/>
                <a:cs typeface="Arial" pitchFamily="34" charset="0"/>
              </a:rPr>
              <a:t>favored</a:t>
            </a:r>
            <a:r>
              <a:rPr lang="en-GB" sz="1200" b="0" i="0" u="none" strike="noStrike" kern="1200" baseline="0" dirty="0">
                <a:solidFill>
                  <a:schemeClr val="tx1"/>
                </a:solidFill>
                <a:latin typeface="Arial" pitchFamily="34" charset="0"/>
                <a:ea typeface="+mn-ea"/>
                <a:cs typeface="Arial" pitchFamily="34" charset="0"/>
              </a:rPr>
              <a:t>, compared to</a:t>
            </a:r>
          </a:p>
          <a:p>
            <a:r>
              <a:rPr lang="en-GB" sz="1200" b="0" i="0" u="none" strike="noStrike" kern="1200" baseline="0" dirty="0">
                <a:solidFill>
                  <a:schemeClr val="tx1"/>
                </a:solidFill>
                <a:latin typeface="Arial" pitchFamily="34" charset="0"/>
                <a:ea typeface="+mn-ea"/>
                <a:cs typeface="Arial" pitchFamily="34" charset="0"/>
              </a:rPr>
              <a:t>the clothoidal LPT.</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From the moment the required trajectory is more complex the clothoidal LPT is the only LPT able to plan a path.</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When looking at the histogram, the majority (87%) of the poses</a:t>
            </a:r>
          </a:p>
          <a:p>
            <a:r>
              <a:rPr lang="en-GB" sz="1200" b="0" i="0" u="none" strike="noStrike" kern="1200" baseline="0" dirty="0">
                <a:solidFill>
                  <a:schemeClr val="tx1"/>
                </a:solidFill>
                <a:latin typeface="Arial" pitchFamily="34" charset="0"/>
                <a:ea typeface="+mn-ea"/>
                <a:cs typeface="Arial" pitchFamily="34" charset="0"/>
              </a:rPr>
              <a:t>with a successful path are generated by the clothoidal LPT, which demonstrates</a:t>
            </a:r>
          </a:p>
          <a:p>
            <a:r>
              <a:rPr lang="en-GB" sz="1200" b="0" i="0" u="none" strike="noStrike" kern="1200" baseline="0" dirty="0">
                <a:solidFill>
                  <a:schemeClr val="tx1"/>
                </a:solidFill>
                <a:latin typeface="Arial" pitchFamily="34" charset="0"/>
                <a:ea typeface="+mn-ea"/>
                <a:cs typeface="Arial" pitchFamily="34" charset="0"/>
              </a:rPr>
              <a:t>that for this first benchmark, the lack of uniformly spread circular trajectories</a:t>
            </a:r>
          </a:p>
          <a:p>
            <a:r>
              <a:rPr lang="en-GB" sz="1200" b="0" i="0" u="none" strike="noStrike" kern="1200" baseline="0" dirty="0">
                <a:solidFill>
                  <a:schemeClr val="tx1"/>
                </a:solidFill>
                <a:latin typeface="Arial" pitchFamily="34" charset="0"/>
                <a:ea typeface="+mn-ea"/>
                <a:cs typeface="Arial" pitchFamily="34" charset="0"/>
              </a:rPr>
              <a:t>is not so crucial, as only 13% of the total amount of successful start poses are</a:t>
            </a:r>
          </a:p>
          <a:p>
            <a:r>
              <a:rPr lang="en-GB" sz="1200" b="0" i="0" u="none" strike="noStrike" kern="1200" baseline="0" dirty="0">
                <a:solidFill>
                  <a:schemeClr val="tx1"/>
                </a:solidFill>
                <a:latin typeface="Arial" pitchFamily="34" charset="0"/>
                <a:ea typeface="+mn-ea"/>
                <a:cs typeface="Arial" pitchFamily="34" charset="0"/>
              </a:rPr>
              <a:t>uniquely found by using the circular LPT.</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19</a:t>
            </a:fld>
            <a:endParaRPr lang="nl-BE"/>
          </a:p>
        </p:txBody>
      </p:sp>
    </p:spTree>
    <p:extLst>
      <p:ext uri="{BB962C8B-B14F-4D97-AF65-F5344CB8AC3E}">
        <p14:creationId xmlns:p14="http://schemas.microsoft.com/office/powerpoint/2010/main" val="2769077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what</a:t>
            </a:r>
            <a:r>
              <a:rPr lang="en-GB" baseline="0" dirty="0"/>
              <a:t> I’m going to address during this presentation.</a:t>
            </a:r>
          </a:p>
          <a:p>
            <a:endParaRPr lang="en-GB" baseline="0" dirty="0"/>
          </a:p>
          <a:p>
            <a:r>
              <a:rPr lang="en-GB" baseline="0" dirty="0"/>
              <a:t>Start with a small introduction giving the </a:t>
            </a:r>
            <a:r>
              <a:rPr lang="en-GB" b="1" baseline="0" dirty="0"/>
              <a:t>context</a:t>
            </a:r>
            <a:r>
              <a:rPr lang="en-GB" baseline="0" dirty="0"/>
              <a:t>, </a:t>
            </a:r>
            <a:r>
              <a:rPr lang="en-GB" b="1" baseline="0" dirty="0"/>
              <a:t>scope</a:t>
            </a:r>
            <a:r>
              <a:rPr lang="en-GB" baseline="0" dirty="0"/>
              <a:t> and </a:t>
            </a:r>
            <a:r>
              <a:rPr lang="en-GB" b="1" baseline="0" dirty="0"/>
              <a:t>contributions</a:t>
            </a:r>
            <a:r>
              <a:rPr lang="en-GB" baseline="0" dirty="0"/>
              <a:t> of my work</a:t>
            </a:r>
          </a:p>
          <a:p>
            <a:endParaRPr lang="en-GB" baseline="0" dirty="0"/>
          </a:p>
          <a:p>
            <a:r>
              <a:rPr lang="en-GB" baseline="0" dirty="0"/>
              <a:t>Then explain the design steps of the LPP which I developed, followed by an evaluation</a:t>
            </a:r>
          </a:p>
          <a:p>
            <a:endParaRPr lang="en-GB" baseline="0" dirty="0"/>
          </a:p>
          <a:p>
            <a:r>
              <a:rPr lang="en-GB" baseline="0" dirty="0"/>
              <a:t>Conceptual solution to include the effect of moving obstacles in the calculation of the collision free paths </a:t>
            </a:r>
          </a:p>
          <a:p>
            <a:endParaRPr lang="en-GB" baseline="0" dirty="0"/>
          </a:p>
          <a:p>
            <a:r>
              <a:rPr lang="en-GB" baseline="0" dirty="0"/>
              <a:t>Introduce the topic of </a:t>
            </a:r>
            <a:r>
              <a:rPr lang="en-GB" b="1" baseline="0" dirty="0"/>
              <a:t>human-aware robot navigation</a:t>
            </a:r>
            <a:r>
              <a:rPr lang="en-GB" baseline="0" dirty="0"/>
              <a:t>, and provide guidelines to obtain a more socially compliant path planner</a:t>
            </a:r>
          </a:p>
          <a:p>
            <a:endParaRPr lang="en-GB" baseline="0" dirty="0"/>
          </a:p>
          <a:p>
            <a:r>
              <a:rPr lang="en-GB" baseline="0" dirty="0"/>
              <a:t>End presentation with </a:t>
            </a:r>
            <a:r>
              <a:rPr lang="en-GB" b="1" baseline="0" dirty="0"/>
              <a:t>possible</a:t>
            </a:r>
            <a:r>
              <a:rPr lang="en-GB" baseline="0" dirty="0"/>
              <a:t> future work on this subject and </a:t>
            </a:r>
            <a:r>
              <a:rPr lang="en-GB" b="1" baseline="0" dirty="0"/>
              <a:t>concluding</a:t>
            </a:r>
            <a:r>
              <a:rPr lang="en-GB" baseline="0" dirty="0"/>
              <a:t> </a:t>
            </a:r>
            <a:r>
              <a:rPr lang="en-GB" b="1" baseline="0" dirty="0"/>
              <a:t>remark</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92481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figures show the second scenario for the path planning performances.</a:t>
            </a:r>
          </a:p>
          <a:p>
            <a:r>
              <a:rPr lang="en-GB" dirty="0"/>
              <a:t>Again, two individual successful start poses are shown for both LPT.</a:t>
            </a:r>
          </a:p>
          <a:p>
            <a:r>
              <a:rPr lang="en-GB" dirty="0"/>
              <a:t>The goal is to drive backwards in an elevator, starting from the corridor</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3771010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21</a:t>
            </a:fld>
            <a:endParaRPr lang="nl-BE"/>
          </a:p>
        </p:txBody>
      </p:sp>
    </p:spTree>
    <p:extLst>
      <p:ext uri="{BB962C8B-B14F-4D97-AF65-F5344CB8AC3E}">
        <p14:creationId xmlns:p14="http://schemas.microsoft.com/office/powerpoint/2010/main" val="294286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34" charset="0"/>
                <a:ea typeface="+mn-ea"/>
                <a:cs typeface="Arial" pitchFamily="34" charset="0"/>
              </a:rPr>
              <a:t>It is important to identify the extra time needed to adjust all the paths from Clothoidal LPT.</a:t>
            </a:r>
          </a:p>
          <a:p>
            <a:r>
              <a:rPr lang="en-GB" sz="1200" b="0" i="0" u="none" strike="noStrike" kern="1200" baseline="0" dirty="0">
                <a:solidFill>
                  <a:schemeClr val="tx1"/>
                </a:solidFill>
                <a:latin typeface="Arial" pitchFamily="34" charset="0"/>
                <a:ea typeface="+mn-ea"/>
                <a:cs typeface="Arial" pitchFamily="34" charset="0"/>
              </a:rPr>
              <a:t>By using a more flexible curve and  complex trajectories, it contains 6x more paths compared to the circular LPT.</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The price for flexibility comes with </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From the histogram it can be concluded that the  of the execution time needed to adapt each path from the LPTs. </a:t>
            </a:r>
          </a:p>
          <a:p>
            <a:r>
              <a:rPr lang="en-GB" sz="1200" b="0" i="0" u="none" strike="noStrike" kern="1200" baseline="0" dirty="0">
                <a:solidFill>
                  <a:schemeClr val="tx1"/>
                </a:solidFill>
                <a:latin typeface="Arial" pitchFamily="34" charset="0"/>
                <a:ea typeface="+mn-ea"/>
                <a:cs typeface="Arial" pitchFamily="34" charset="0"/>
              </a:rPr>
              <a:t>The median execution time of the circular LPT is 30 ms compared to 120 ms for the clothoidal LPT; the clothoidal LPT is therefore 3.9 times slower.</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411628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possible improvement on lowering the execution time can be obtained by using an asymmetrical LPT.</a:t>
            </a:r>
          </a:p>
          <a:p>
            <a:endParaRPr lang="en-GB" dirty="0"/>
          </a:p>
          <a:p>
            <a:r>
              <a:rPr lang="en-GB" dirty="0"/>
              <a:t>The position of Expansion Positions  (green dots) could be dependant on the previous user intention.</a:t>
            </a:r>
          </a:p>
          <a:p>
            <a:endParaRPr lang="en-GB" dirty="0"/>
          </a:p>
          <a:p>
            <a:r>
              <a:rPr lang="en-GB" dirty="0"/>
              <a:t>If the driver wanted to go straight while turning to the left, expansion position could only be positioned there</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1982713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Until now, only obstacles where considered as static. Here, a conceptual solution will be presented to include moving obstacles.</a:t>
            </a:r>
          </a:p>
          <a:p>
            <a:endParaRPr lang="en-GB" baseline="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4233946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method assumes a given motion model and shape for every obstacle.</a:t>
            </a:r>
          </a:p>
          <a:p>
            <a:r>
              <a:rPr lang="en-GB" dirty="0"/>
              <a:t>There is however no restriction in shape or motion.</a:t>
            </a:r>
          </a:p>
          <a:p>
            <a:endParaRPr lang="en-GB" dirty="0"/>
          </a:p>
          <a:p>
            <a:r>
              <a:rPr lang="en-GB" dirty="0"/>
              <a:t>On efficient search space can be created, since only the velocity profile is needed, since the trajectory is fixed.</a:t>
            </a:r>
          </a:p>
          <a:p>
            <a:r>
              <a:rPr lang="en-GB" dirty="0"/>
              <a:t>This will be called the distance-time collision space, since we will analyse at which position on the path the wheelchair will collide with an obstacle at a certain time.</a:t>
            </a:r>
          </a:p>
          <a:p>
            <a:endParaRPr lang="en-GB" dirty="0"/>
          </a:p>
          <a:p>
            <a:r>
              <a:rPr lang="en-GB" dirty="0"/>
              <a:t>This will be solved as a </a:t>
            </a:r>
            <a:r>
              <a:rPr lang="en-GB" dirty="0" err="1"/>
              <a:t>contraided</a:t>
            </a:r>
            <a:r>
              <a:rPr lang="en-GB" dirty="0"/>
              <a:t> optimization problem giving the possibility to add both kinematic and dynamic constraints.</a:t>
            </a:r>
          </a:p>
          <a:p>
            <a:r>
              <a:rPr lang="en-GB" dirty="0"/>
              <a:t>A simple mass-damper model will be used to model the wheelchair.</a:t>
            </a:r>
          </a:p>
          <a:p>
            <a:endParaRPr lang="en-GB" dirty="0"/>
          </a:p>
          <a:p>
            <a:r>
              <a:rPr lang="en-GB" dirty="0"/>
              <a:t>In this example, there will be a fast obstacle, represented by a rectangle going from left to right, and a slower obstacle from top to bottom</a:t>
            </a:r>
          </a:p>
          <a:p>
            <a:endParaRPr lang="en-GB" dirty="0"/>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187653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t>
            </a:r>
            <a:r>
              <a:rPr lang="en-GB" dirty="0"/>
              <a:t>next phase is to construct whole grid, and searching for distance-time pairs which yield a collision.</a:t>
            </a:r>
          </a:p>
          <a:p>
            <a:r>
              <a:rPr lang="en-GB" dirty="0"/>
              <a:t>This will create the an “occupied” grid shown on the left. All the red points indicate a collision in the distance-time space.</a:t>
            </a:r>
          </a:p>
          <a:p>
            <a:endParaRPr lang="en-GB" dirty="0"/>
          </a:p>
          <a:p>
            <a:r>
              <a:rPr lang="en-GB" dirty="0"/>
              <a:t>I would like to emphasize that the dashed line corresponds to the situation on the left, which is the situation at 1.25 seconds</a:t>
            </a:r>
          </a:p>
          <a:p>
            <a:r>
              <a:rPr lang="en-GB" dirty="0"/>
              <a:t>The path indicated in red corresponds to the dots on the right.</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2124150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shape can be further optimized in the following way.</a:t>
            </a:r>
          </a:p>
          <a:p>
            <a:r>
              <a:rPr lang="en-GB" dirty="0"/>
              <a:t>Since I will use a classification method to obtain a collision-free velocity profile, I can only keep the convex hull of this shape.</a:t>
            </a:r>
          </a:p>
          <a:p>
            <a:r>
              <a:rPr lang="en-GB" dirty="0"/>
              <a:t>A second simplification can be made by assuming that the robot can only move forward on the path (towards it’s destination) which further simplifies the shape.</a:t>
            </a:r>
          </a:p>
          <a:p>
            <a:r>
              <a:rPr lang="en-GB" dirty="0"/>
              <a:t>In this case, is nearly is a rectangle based on the </a:t>
            </a:r>
            <a:r>
              <a:rPr lang="en-GB" dirty="0" err="1"/>
              <a:t>mimum</a:t>
            </a:r>
            <a:r>
              <a:rPr lang="en-GB" dirty="0"/>
              <a:t> and maximum distance and time </a:t>
            </a:r>
            <a:r>
              <a:rPr lang="en-GB" dirty="0" err="1"/>
              <a:t>valvues</a:t>
            </a:r>
            <a:r>
              <a:rPr lang="en-GB" dirty="0"/>
              <a:t>, but this is not always the case</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27</a:t>
            </a:fld>
            <a:endParaRPr lang="nl-BE"/>
          </a:p>
        </p:txBody>
      </p:sp>
    </p:spTree>
    <p:extLst>
      <p:ext uri="{BB962C8B-B14F-4D97-AF65-F5344CB8AC3E}">
        <p14:creationId xmlns:p14="http://schemas.microsoft.com/office/powerpoint/2010/main" val="2387999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can see the same procedure applied for the slower circular obstacle.</a:t>
            </a:r>
          </a:p>
          <a:p>
            <a:endParaRPr lang="en-GB" dirty="0"/>
          </a:p>
          <a:p>
            <a:r>
              <a:rPr lang="en-GB" dirty="0"/>
              <a:t>Now, a </a:t>
            </a:r>
            <a:r>
              <a:rPr lang="en-GB" dirty="0" err="1"/>
              <a:t>contrainted</a:t>
            </a:r>
            <a:r>
              <a:rPr lang="en-GB" dirty="0"/>
              <a:t> optimisation problem has to be formulated to enable the planner to go from the origin to the goal position (green line at the top of the figure)</a:t>
            </a:r>
          </a:p>
          <a:p>
            <a:r>
              <a:rPr lang="en-GB" dirty="0"/>
              <a:t>Without colliding this the simplified convex hull and while respecting kinematic and dynamic constrains.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1679101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animation to visualize this situation</a:t>
            </a:r>
          </a:p>
        </p:txBody>
      </p:sp>
      <p:sp>
        <p:nvSpPr>
          <p:cNvPr id="4" name="Slide Number Placeholder 3"/>
          <p:cNvSpPr>
            <a:spLocks noGrp="1"/>
          </p:cNvSpPr>
          <p:nvPr>
            <p:ph type="sldNum" sz="quarter" idx="10"/>
          </p:nvPr>
        </p:nvSpPr>
        <p:spPr/>
        <p:txBody>
          <a:bodyPr/>
          <a:lstStyle/>
          <a:p>
            <a:fld id="{17C257C2-8D60-4760-88CB-024AF3EEC641}" type="slidenum">
              <a:rPr lang="nl-BE" smtClean="0"/>
              <a:pPr/>
              <a:t>29</a:t>
            </a:fld>
            <a:endParaRPr lang="nl-BE"/>
          </a:p>
        </p:txBody>
      </p:sp>
    </p:spTree>
    <p:extLst>
      <p:ext uri="{BB962C8B-B14F-4D97-AF65-F5344CB8AC3E}">
        <p14:creationId xmlns:p14="http://schemas.microsoft.com/office/powerpoint/2010/main" val="6686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Let’s start with the introduction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327299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interesting feature of this search space is the relative similarity between to </a:t>
            </a:r>
            <a:r>
              <a:rPr lang="en-GB" b="1" dirty="0"/>
              <a:t>occupied distance time grids </a:t>
            </a:r>
            <a:r>
              <a:rPr lang="en-GB" dirty="0"/>
              <a:t>of similar paths. </a:t>
            </a:r>
          </a:p>
          <a:p>
            <a:r>
              <a:rPr lang="en-GB" dirty="0"/>
              <a:t>By omitting dynamics, a more efficient grid search function with a </a:t>
            </a:r>
            <a:r>
              <a:rPr lang="en-GB" dirty="0" err="1"/>
              <a:t>replanning</a:t>
            </a:r>
            <a:r>
              <a:rPr lang="en-GB" dirty="0"/>
              <a:t> capabilities could be used to speed up the calculation.</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1977025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part, guidelines will be presented to create a socially compliant the local path planner. </a:t>
            </a:r>
          </a:p>
          <a:p>
            <a:r>
              <a:rPr lang="en-GB" baseline="0" dirty="0"/>
              <a:t>These methods are compatible with the local path template method, but where not formally implemented.</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31</a:t>
            </a:fld>
            <a:endParaRPr lang="nl-BE"/>
          </a:p>
        </p:txBody>
      </p:sp>
    </p:spTree>
    <p:extLst>
      <p:ext uri="{BB962C8B-B14F-4D97-AF65-F5344CB8AC3E}">
        <p14:creationId xmlns:p14="http://schemas.microsoft.com/office/powerpoint/2010/main" val="1663765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chemeClr val="tx1"/>
                </a:solidFill>
                <a:effectLst/>
                <a:latin typeface="Arial" pitchFamily="34" charset="0"/>
                <a:ea typeface="+mn-ea"/>
                <a:cs typeface="Arial" pitchFamily="34" charset="0"/>
              </a:rPr>
              <a:t>Human aware robot navigation is a new field in the robotics.</a:t>
            </a:r>
          </a:p>
          <a:p>
            <a:r>
              <a:rPr lang="en-GB" sz="1200" u="none" kern="1200" dirty="0">
                <a:solidFill>
                  <a:schemeClr val="tx1"/>
                </a:solidFill>
                <a:effectLst/>
                <a:latin typeface="Arial" pitchFamily="34" charset="0"/>
                <a:ea typeface="+mn-ea"/>
                <a:cs typeface="Arial" pitchFamily="34" charset="0"/>
              </a:rPr>
              <a:t>It combines the field of human-robot interaction and robot motion planning.</a:t>
            </a:r>
          </a:p>
          <a:p>
            <a:endParaRPr lang="en-GB" sz="1200" u="none" kern="1200" dirty="0">
              <a:solidFill>
                <a:schemeClr val="tx1"/>
              </a:solidFill>
              <a:effectLst/>
              <a:latin typeface="Arial" pitchFamily="34" charset="0"/>
              <a:ea typeface="+mn-ea"/>
              <a:cs typeface="Arial" pitchFamily="34" charset="0"/>
            </a:endParaRPr>
          </a:p>
          <a:p>
            <a:r>
              <a:rPr lang="en-GB" sz="1200" u="none" kern="1200" dirty="0">
                <a:solidFill>
                  <a:schemeClr val="tx1"/>
                </a:solidFill>
                <a:effectLst/>
                <a:latin typeface="Arial" pitchFamily="34" charset="0"/>
                <a:ea typeface="+mn-ea"/>
                <a:cs typeface="Arial" pitchFamily="34" charset="0"/>
              </a:rPr>
              <a:t>From the survey performed by Kruse, 3 main field of research are defined</a:t>
            </a:r>
          </a:p>
          <a:p>
            <a:endParaRPr lang="en-GB" sz="1200" b="1" u="none" kern="1200" dirty="0">
              <a:solidFill>
                <a:schemeClr val="tx1"/>
              </a:solidFill>
              <a:effectLst/>
              <a:latin typeface="Arial" pitchFamily="34" charset="0"/>
              <a:ea typeface="+mn-ea"/>
              <a:cs typeface="Arial" pitchFamily="34" charset="0"/>
            </a:endParaRPr>
          </a:p>
          <a:p>
            <a:r>
              <a:rPr lang="en-GB" sz="1200" b="1" u="none" kern="1200" dirty="0">
                <a:solidFill>
                  <a:schemeClr val="tx1"/>
                </a:solidFill>
                <a:effectLst/>
                <a:latin typeface="Arial" pitchFamily="34" charset="0"/>
                <a:ea typeface="+mn-ea"/>
                <a:cs typeface="Arial" pitchFamily="34" charset="0"/>
              </a:rPr>
              <a:t>Comfort : </a:t>
            </a:r>
            <a:r>
              <a:rPr lang="en-GB" sz="1200" u="none" kern="1200" dirty="0">
                <a:solidFill>
                  <a:schemeClr val="tx1"/>
                </a:solidFill>
                <a:effectLst/>
                <a:latin typeface="Arial" pitchFamily="34" charset="0"/>
                <a:ea typeface="+mn-ea"/>
                <a:cs typeface="Arial" pitchFamily="34" charset="0"/>
              </a:rPr>
              <a:t>The robot should not cause any stress or annoyance to the humans interacting with it. </a:t>
            </a:r>
          </a:p>
          <a:p>
            <a:endParaRPr lang="en-GB" sz="1200" u="none" kern="1200" dirty="0">
              <a:solidFill>
                <a:schemeClr val="tx1"/>
              </a:solidFill>
              <a:effectLst/>
              <a:latin typeface="Arial" pitchFamily="34" charset="0"/>
              <a:ea typeface="+mn-ea"/>
              <a:cs typeface="Arial" pitchFamily="34" charset="0"/>
            </a:endParaRPr>
          </a:p>
          <a:p>
            <a:r>
              <a:rPr lang="en-GB" sz="1200" b="1" u="none" kern="1200" dirty="0">
                <a:solidFill>
                  <a:schemeClr val="tx1"/>
                </a:solidFill>
                <a:effectLst/>
                <a:latin typeface="Arial" pitchFamily="34" charset="0"/>
                <a:ea typeface="+mn-ea"/>
                <a:cs typeface="Arial" pitchFamily="34" charset="0"/>
              </a:rPr>
              <a:t>Naturalness</a:t>
            </a:r>
            <a:r>
              <a:rPr lang="en-GB" sz="1200" u="none" kern="1200" dirty="0">
                <a:solidFill>
                  <a:schemeClr val="tx1"/>
                </a:solidFill>
                <a:effectLst/>
                <a:latin typeface="Arial" pitchFamily="34" charset="0"/>
                <a:ea typeface="+mn-ea"/>
                <a:cs typeface="Arial" pitchFamily="34" charset="0"/>
              </a:rPr>
              <a:t>: which is obtained by having a </a:t>
            </a:r>
            <a:r>
              <a:rPr lang="en-GB" sz="1200" u="none" kern="1200" dirty="0" err="1">
                <a:solidFill>
                  <a:schemeClr val="tx1"/>
                </a:solidFill>
                <a:effectLst/>
                <a:latin typeface="Arial" pitchFamily="34" charset="0"/>
                <a:ea typeface="+mn-ea"/>
                <a:cs typeface="Arial" pitchFamily="34" charset="0"/>
              </a:rPr>
              <a:t>jerkless</a:t>
            </a:r>
            <a:r>
              <a:rPr lang="en-GB" sz="1200" u="none" kern="1200" dirty="0">
                <a:solidFill>
                  <a:schemeClr val="tx1"/>
                </a:solidFill>
                <a:effectLst/>
                <a:latin typeface="Arial" pitchFamily="34" charset="0"/>
                <a:ea typeface="+mn-ea"/>
                <a:cs typeface="Arial" pitchFamily="34" charset="0"/>
              </a:rPr>
              <a:t> motion and by performing legible (readable) action.</a:t>
            </a:r>
          </a:p>
          <a:p>
            <a:endParaRPr lang="en-GB" sz="1200" u="none" kern="1200" dirty="0">
              <a:solidFill>
                <a:schemeClr val="tx1"/>
              </a:solidFill>
              <a:effectLst/>
              <a:latin typeface="Arial" pitchFamily="34" charset="0"/>
              <a:ea typeface="+mn-ea"/>
              <a:cs typeface="Arial" pitchFamily="34" charset="0"/>
            </a:endParaRPr>
          </a:p>
          <a:p>
            <a:r>
              <a:rPr lang="en-GB" sz="1200" b="1" u="none" kern="1200" dirty="0">
                <a:solidFill>
                  <a:schemeClr val="tx1"/>
                </a:solidFill>
                <a:effectLst/>
                <a:latin typeface="Arial" pitchFamily="34" charset="0"/>
                <a:ea typeface="+mn-ea"/>
                <a:cs typeface="Arial" pitchFamily="34" charset="0"/>
              </a:rPr>
              <a:t>Sociability, which</a:t>
            </a:r>
            <a:r>
              <a:rPr lang="en-GB" sz="1200" u="none" kern="1200" dirty="0">
                <a:solidFill>
                  <a:schemeClr val="tx1"/>
                </a:solidFill>
                <a:effectLst/>
                <a:latin typeface="Arial" pitchFamily="34" charset="0"/>
                <a:ea typeface="+mn-ea"/>
                <a:cs typeface="Arial" pitchFamily="34" charset="0"/>
              </a:rPr>
              <a:t> includes cultural conventions (e.g. lane side right/left) and other social protocols.</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2877769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impact on the comfort of humans in the surrounding of the wheelchair is an important consideration even though the wheelchair is still guided by a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When choosing a path from the template, we can consider it’s similarity to the user’s intention </a:t>
            </a:r>
            <a:r>
              <a:rPr lang="en-GB" b="1" dirty="0"/>
              <a:t>but also the caused discomfort</a:t>
            </a:r>
            <a:r>
              <a:rPr lang="en-GB" dirty="0"/>
              <a:t>.</a:t>
            </a:r>
          </a:p>
          <a:p>
            <a:endParaRPr lang="en-GB" dirty="0"/>
          </a:p>
          <a:p>
            <a:r>
              <a:rPr lang="en-GB" dirty="0"/>
              <a:t>A cost map model reflecting the </a:t>
            </a:r>
            <a:r>
              <a:rPr lang="en-GB" b="1" dirty="0"/>
              <a:t>dynamic personal space </a:t>
            </a:r>
            <a:r>
              <a:rPr lang="en-GB" dirty="0"/>
              <a:t>has been developed by </a:t>
            </a:r>
            <a:r>
              <a:rPr lang="en-US" sz="1200" dirty="0" err="1"/>
              <a:t>Scandolo</a:t>
            </a:r>
            <a:r>
              <a:rPr lang="en-US" sz="1200" dirty="0"/>
              <a:t> and </a:t>
            </a:r>
            <a:r>
              <a:rPr lang="en-US" sz="1200" dirty="0" err="1"/>
              <a:t>Fraichard</a:t>
            </a:r>
            <a:r>
              <a:rPr lang="en-US" sz="1200" dirty="0"/>
              <a:t>, </a:t>
            </a:r>
          </a:p>
          <a:p>
            <a:r>
              <a:rPr lang="en-US" sz="1200" dirty="0"/>
              <a:t>which is based on the </a:t>
            </a:r>
            <a:r>
              <a:rPr lang="en-US" sz="1200" b="1" dirty="0"/>
              <a:t>proxemics</a:t>
            </a:r>
            <a:r>
              <a:rPr lang="en-US" sz="1200" dirty="0"/>
              <a:t> rules by </a:t>
            </a:r>
            <a:r>
              <a:rPr lang="en-US" sz="1200" b="1" dirty="0"/>
              <a:t>Edward T. Hall</a:t>
            </a:r>
            <a:r>
              <a:rPr lang="en-US" sz="1200" dirty="0"/>
              <a:t>, shown in blue (the closer the robot is to a person, the higher the cost.</a:t>
            </a:r>
          </a:p>
          <a:p>
            <a:endParaRPr lang="en-US" sz="1200" dirty="0"/>
          </a:p>
          <a:p>
            <a:r>
              <a:rPr lang="en-US" sz="1200" dirty="0"/>
              <a:t>They have expanded this static rules by adding two dynamic factors :</a:t>
            </a:r>
          </a:p>
          <a:p>
            <a:r>
              <a:rPr lang="en-US" sz="1200" b="1" dirty="0"/>
              <a:t>The additional discomfort by driving behind someone where he can’t see the wheelchair shown in red</a:t>
            </a:r>
          </a:p>
          <a:p>
            <a:r>
              <a:rPr lang="en-US" sz="1200" b="1" dirty="0"/>
              <a:t>And the discomfort caused by driving just in front of someone who is walking shown in yellow</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2819806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chemeClr val="tx1"/>
                </a:solidFill>
                <a:effectLst/>
                <a:latin typeface="Arial" pitchFamily="34" charset="0"/>
                <a:ea typeface="+mn-ea"/>
                <a:cs typeface="Arial" pitchFamily="34" charset="0"/>
              </a:rPr>
              <a:t>Research lead by </a:t>
            </a:r>
            <a:r>
              <a:rPr lang="en-GB" sz="1200" b="0" i="0" u="none" strike="noStrike" kern="1200" baseline="0" dirty="0">
                <a:solidFill>
                  <a:schemeClr val="tx1"/>
                </a:solidFill>
                <a:latin typeface="Arial" pitchFamily="34" charset="0"/>
                <a:ea typeface="+mn-ea"/>
                <a:cs typeface="Arial" pitchFamily="34" charset="0"/>
              </a:rPr>
              <a:t>Trautman investigates </a:t>
            </a:r>
            <a:r>
              <a:rPr lang="en-GB" sz="1200" b="1" i="0" u="none" strike="noStrike" kern="1200" baseline="0" dirty="0">
                <a:solidFill>
                  <a:schemeClr val="tx1"/>
                </a:solidFill>
                <a:latin typeface="Arial" pitchFamily="34" charset="0"/>
                <a:ea typeface="+mn-ea"/>
                <a:cs typeface="Arial" pitchFamily="34" charset="0"/>
              </a:rPr>
              <a:t>causes of the Freezing Robot Problem </a:t>
            </a:r>
            <a:r>
              <a:rPr lang="en-GB" sz="1200" b="0" i="0" u="none" strike="noStrike" kern="1200" baseline="0" dirty="0">
                <a:solidFill>
                  <a:schemeClr val="tx1"/>
                </a:solidFill>
                <a:latin typeface="Arial" pitchFamily="34" charset="0"/>
                <a:ea typeface="+mn-ea"/>
                <a:cs typeface="Arial" pitchFamily="34" charset="0"/>
              </a:rPr>
              <a:t>when the robot has to plan a path in a dynamic environment. </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This occurs the robot suddenly stops or ever worse, try to perform dangerous evasive </a:t>
            </a:r>
            <a:r>
              <a:rPr lang="en-GB" sz="1200" b="0" i="0" u="none" strike="noStrike" kern="1200" baseline="0" dirty="0" err="1">
                <a:solidFill>
                  <a:schemeClr val="tx1"/>
                </a:solidFill>
                <a:latin typeface="Arial" pitchFamily="34" charset="0"/>
                <a:ea typeface="+mn-ea"/>
                <a:cs typeface="Arial" pitchFamily="34" charset="0"/>
              </a:rPr>
              <a:t>maneuvers</a:t>
            </a:r>
            <a:r>
              <a:rPr lang="en-GB" sz="1200" b="0" i="0" u="none" strike="noStrike" kern="1200" baseline="0" dirty="0">
                <a:solidFill>
                  <a:schemeClr val="tx1"/>
                </a:solidFill>
                <a:latin typeface="Arial" pitchFamily="34" charset="0"/>
                <a:ea typeface="+mn-ea"/>
                <a:cs typeface="Arial" pitchFamily="34" charset="0"/>
              </a:rPr>
              <a:t> because it can’t make an appropriate decision based on </a:t>
            </a:r>
            <a:r>
              <a:rPr lang="en-GB" sz="1200" b="0" i="0" u="none" strike="noStrike" kern="1200" baseline="0">
                <a:solidFill>
                  <a:schemeClr val="tx1"/>
                </a:solidFill>
                <a:latin typeface="Arial" pitchFamily="34" charset="0"/>
                <a:ea typeface="+mn-ea"/>
                <a:cs typeface="Arial" pitchFamily="34" charset="0"/>
              </a:rPr>
              <a:t>his surroundings.</a:t>
            </a:r>
            <a:endParaRPr lang="en-GB" sz="1200" b="0" i="0" u="none" strike="noStrike" kern="1200" baseline="0" dirty="0">
              <a:solidFill>
                <a:schemeClr val="tx1"/>
              </a:solidFill>
              <a:latin typeface="Arial" pitchFamily="34" charset="0"/>
              <a:ea typeface="+mn-ea"/>
              <a:cs typeface="Arial" pitchFamily="34" charset="0"/>
            </a:endParaRPr>
          </a:p>
          <a:p>
            <a:endParaRPr lang="en-GB" sz="1200" b="0" i="0" u="none" strike="noStrike" kern="1200" baseline="0" dirty="0">
              <a:solidFill>
                <a:schemeClr val="tx1"/>
              </a:solidFill>
              <a:effectLst/>
              <a:latin typeface="Arial" pitchFamily="34" charset="0"/>
              <a:ea typeface="+mn-ea"/>
              <a:cs typeface="Arial" pitchFamily="34" charset="0"/>
            </a:endParaRPr>
          </a:p>
          <a:p>
            <a:r>
              <a:rPr lang="en-GB" sz="1200" b="0" i="0" u="none" strike="noStrike" kern="1200" baseline="0" dirty="0">
                <a:solidFill>
                  <a:schemeClr val="tx1"/>
                </a:solidFill>
                <a:effectLst/>
                <a:latin typeface="Arial" pitchFamily="34" charset="0"/>
                <a:ea typeface="+mn-ea"/>
                <a:cs typeface="Arial" pitchFamily="34" charset="0"/>
              </a:rPr>
              <a:t>On this picture, we see that the robot (black star) is unable to plan a path towards the goal (green star). </a:t>
            </a:r>
          </a:p>
          <a:p>
            <a:endParaRPr lang="en-GB" sz="1200" b="0" i="0" u="none" strike="noStrike" kern="1200" baseline="0" dirty="0">
              <a:solidFill>
                <a:schemeClr val="tx1"/>
              </a:solidFill>
              <a:effectLst/>
              <a:latin typeface="Arial" pitchFamily="34" charset="0"/>
              <a:ea typeface="+mn-ea"/>
              <a:cs typeface="Arial" pitchFamily="34" charset="0"/>
            </a:endParaRPr>
          </a:p>
          <a:p>
            <a:r>
              <a:rPr lang="en-GB" sz="1200" b="0" i="0" u="none" strike="noStrike" kern="1200" baseline="0" dirty="0">
                <a:solidFill>
                  <a:schemeClr val="tx1"/>
                </a:solidFill>
                <a:effectLst/>
                <a:latin typeface="Arial" pitchFamily="34" charset="0"/>
                <a:ea typeface="+mn-ea"/>
                <a:cs typeface="Arial" pitchFamily="34" charset="0"/>
              </a:rPr>
              <a:t>A possible explanation is due to the uncertainty explosion of the motion model of the moving agents.</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23961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chemeClr val="tx1"/>
                </a:solidFill>
                <a:effectLst/>
                <a:latin typeface="Arial" pitchFamily="34" charset="0"/>
                <a:ea typeface="+mn-ea"/>
                <a:cs typeface="Arial" pitchFamily="34" charset="0"/>
              </a:rPr>
              <a:t>However, from the moment the crowd is more numerous or adopts a complex formation (e.g. shoulder to shoulder walking) each independent navigation planner is bound to fail.</a:t>
            </a:r>
          </a:p>
          <a:p>
            <a:r>
              <a:rPr lang="en-GB" sz="1200" u="none" kern="1200" dirty="0">
                <a:solidFill>
                  <a:schemeClr val="tx1"/>
                </a:solidFill>
                <a:effectLst/>
                <a:latin typeface="Arial" pitchFamily="34" charset="0"/>
                <a:ea typeface="+mn-ea"/>
                <a:cs typeface="Arial" pitchFamily="34" charset="0"/>
              </a:rPr>
              <a:t>In this cause, even with perfect motion prediction the robot will try to pass around this formation.</a:t>
            </a:r>
          </a:p>
          <a:p>
            <a:endParaRPr lang="en-GB" sz="1200" u="none" kern="1200" dirty="0">
              <a:solidFill>
                <a:schemeClr val="tx1"/>
              </a:solidFill>
              <a:effectLst/>
              <a:latin typeface="Arial" pitchFamily="34" charset="0"/>
              <a:ea typeface="+mn-ea"/>
              <a:cs typeface="Arial" pitchFamily="34" charset="0"/>
            </a:endParaRPr>
          </a:p>
          <a:p>
            <a:r>
              <a:rPr lang="en-GB" sz="1200" u="none" kern="1200" dirty="0">
                <a:solidFill>
                  <a:schemeClr val="tx1"/>
                </a:solidFill>
                <a:effectLst/>
                <a:latin typeface="Arial" pitchFamily="34" charset="0"/>
                <a:ea typeface="+mn-ea"/>
                <a:cs typeface="Arial" pitchFamily="34" charset="0"/>
              </a:rPr>
              <a:t>Trautman has then investigated with empirical data how we, humans, achieve such a shoulder to should formation without colliding with each other.</a:t>
            </a:r>
          </a:p>
          <a:p>
            <a:r>
              <a:rPr lang="en-GB" sz="1200" u="none" kern="1200" dirty="0">
                <a:solidFill>
                  <a:schemeClr val="tx1"/>
                </a:solidFill>
                <a:effectLst/>
                <a:latin typeface="Arial" pitchFamily="34" charset="0"/>
                <a:ea typeface="+mn-ea"/>
                <a:cs typeface="Arial" pitchFamily="34" charset="0"/>
              </a:rPr>
              <a:t>He has noted that we perform a “joint collision avoidance scheme”. Each one of the walking persons eventually adapts it’s path such that everyone can arrive at it’s destination. </a:t>
            </a:r>
          </a:p>
          <a:p>
            <a:r>
              <a:rPr lang="en-GB" sz="1200" u="none" kern="1200" dirty="0">
                <a:solidFill>
                  <a:schemeClr val="tx1"/>
                </a:solidFill>
                <a:effectLst/>
                <a:latin typeface="Arial" pitchFamily="34" charset="0"/>
                <a:ea typeface="+mn-ea"/>
                <a:cs typeface="Arial" pitchFamily="34" charset="0"/>
              </a:rPr>
              <a:t>The group of people in blue, at the top, adapt their path for the green person going up.</a:t>
            </a:r>
          </a:p>
          <a:p>
            <a:endParaRPr lang="fr-BE" sz="1200" u="none" kern="1200" dirty="0">
              <a:solidFill>
                <a:schemeClr val="tx1"/>
              </a:solidFill>
              <a:effectLst/>
              <a:latin typeface="Arial" pitchFamily="34" charset="0"/>
              <a:ea typeface="+mn-ea"/>
              <a:cs typeface="Arial" pitchFamily="34" charset="0"/>
            </a:endParaRPr>
          </a:p>
          <a:p>
            <a:r>
              <a:rPr lang="en-GB" dirty="0"/>
              <a:t>Their research have captured this cooperation in a Interacting Gaussian Process Model. Using this model, they achieved the first successful large scale study on navigation in dense human crowds.</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65757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Let’s wrap up this presentation with possible future work and concluding remarks</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3091924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have contributed to the ongoing research on </a:t>
            </a:r>
            <a:r>
              <a:rPr lang="en-GB" b="1" noProof="0" dirty="0"/>
              <a:t>Wheelchair Navigation</a:t>
            </a:r>
            <a:r>
              <a:rPr lang="en-GB" b="1" baseline="0" noProof="0" dirty="0"/>
              <a:t> Assistance by :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1226975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kind attention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Demeester</a:t>
            </a:r>
            <a:r>
              <a:rPr lang="en-GB" dirty="0"/>
              <a:t>, </a:t>
            </a:r>
            <a:r>
              <a:rPr lang="en-GB" sz="1200" b="1" i="0" kern="1200" dirty="0">
                <a:solidFill>
                  <a:schemeClr val="tx1"/>
                </a:solidFill>
                <a:effectLst/>
                <a:latin typeface="Arial" pitchFamily="34" charset="0"/>
                <a:ea typeface="+mn-ea"/>
                <a:cs typeface="Arial" pitchFamily="34" charset="0"/>
              </a:rPr>
              <a:t>Bruyninckx, Johan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their guidance during my thesis-journey</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1069367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improvements that can be made to the Local Path Planner,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to offering a wider range of complex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current planner doesn’t take into account dynamic obstacle, it considers everything as static, which can lead to possible collisions.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adding the notion of human aware navigation we can obtain a more socially compliant path planner.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 of the orientation of the castor wheels (free wheels which rotate freely, which stabilizes the wheelchair) since they have a large impact on the motion when not oriented with the desired trajectory.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uncertainty on a executed path can also be taken into account offering a more robust navigation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address the first 4 points will be addressed during this presentation.</a:t>
            </a:r>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dirty="0"/>
          </a:p>
        </p:txBody>
      </p:sp>
    </p:spTree>
    <p:extLst>
      <p:ext uri="{BB962C8B-B14F-4D97-AF65-F5344CB8AC3E}">
        <p14:creationId xmlns:p14="http://schemas.microsoft.com/office/powerpoint/2010/main" val="99485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noProof="0" dirty="0"/>
              <a:t>2 important parts in my masters' thesis title:</a:t>
            </a:r>
          </a:p>
          <a:p>
            <a:r>
              <a:rPr lang="en-GB" b="1" baseline="0" noProof="0" dirty="0"/>
              <a:t>Semi-autonomous Mobile Robot, which </a:t>
            </a:r>
            <a:r>
              <a:rPr lang="en-GB" b="0" baseline="0" noProof="0" dirty="0"/>
              <a:t>reflects on the fact that my case study will be the </a:t>
            </a:r>
            <a:r>
              <a:rPr lang="en-GB" b="1" baseline="0" noProof="0" dirty="0"/>
              <a:t>Navigation Assistance </a:t>
            </a:r>
            <a:r>
              <a:rPr lang="en-GB" b="0" baseline="0" noProof="0" dirty="0"/>
              <a:t>for an electric wheelchair </a:t>
            </a:r>
            <a:r>
              <a:rPr lang="en-GB" b="1" baseline="0" noProof="0" dirty="0">
                <a:sym typeface="Wingdings" panose="05000000000000000000" pitchFamily="2" charset="2"/>
              </a:rPr>
              <a:t> ROBOT</a:t>
            </a:r>
            <a:endParaRPr lang="en-GB" b="1" baseline="0" noProof="0" dirty="0"/>
          </a:p>
          <a:p>
            <a:r>
              <a:rPr lang="en-GB" b="1" baseline="0" noProof="0" dirty="0"/>
              <a:t>(Local) Path Planning Algorithm, which </a:t>
            </a:r>
            <a:r>
              <a:rPr lang="en-GB" b="0" baseline="0" noProof="0" dirty="0"/>
              <a:t>indicates that I will focus my study on the on that specific part</a:t>
            </a:r>
          </a:p>
          <a:p>
            <a:endParaRPr lang="en-GB"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The Department of Mechanical Engineering has already made </a:t>
            </a:r>
            <a:r>
              <a:rPr lang="en-GB" b="1" baseline="0" noProof="0" dirty="0"/>
              <a:t>large contributions </a:t>
            </a:r>
            <a:r>
              <a:rPr lang="en-GB" baseline="0" noProof="0" dirty="0"/>
              <a:t>to the domain </a:t>
            </a:r>
            <a:r>
              <a:rPr lang="en-GB" b="1" noProof="0" dirty="0"/>
              <a:t>Wheelchair Navigation</a:t>
            </a:r>
            <a:r>
              <a:rPr lang="en-GB" b="1" baseline="0" noProof="0" dirty="0"/>
              <a:t> Assistance </a:t>
            </a:r>
          </a:p>
          <a:p>
            <a:r>
              <a:rPr lang="en-GB" baseline="0" noProof="0" dirty="0"/>
              <a:t>through various projects</a:t>
            </a:r>
          </a:p>
          <a:p>
            <a:endParaRPr lang="en-GB" baseline="0" noProof="0" dirty="0"/>
          </a:p>
          <a:p>
            <a:r>
              <a:rPr lang="en-GB" sz="1200" b="0" i="0" u="none" strike="noStrike" kern="1200" baseline="0" dirty="0">
                <a:solidFill>
                  <a:schemeClr val="tx1"/>
                </a:solidFill>
                <a:latin typeface="Arial" pitchFamily="34" charset="0"/>
                <a:ea typeface="+mn-ea"/>
                <a:cs typeface="Arial" pitchFamily="34" charset="0"/>
              </a:rPr>
              <a:t>Example of a commercially available wheelchair upgraded with Navigation Assistance Technology.</a:t>
            </a:r>
            <a:endParaRPr lang="en-GB" baseline="0" noProof="0" dirty="0"/>
          </a:p>
          <a:p>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noProof="0" dirty="0"/>
              <a:t>The domain of </a:t>
            </a:r>
            <a:r>
              <a:rPr lang="en-GB" b="1" noProof="0" dirty="0"/>
              <a:t>Wheelchair Navigation</a:t>
            </a:r>
            <a:r>
              <a:rPr lang="en-GB" b="1" baseline="0" noProof="0" dirty="0"/>
              <a:t> Assistance </a:t>
            </a:r>
            <a:r>
              <a:rPr lang="en-GB" baseline="0" noProof="0" dirty="0"/>
              <a:t>can be divided 3 main research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baseline="0" noProof="0" dirty="0"/>
              <a:t>Asses</a:t>
            </a:r>
            <a:r>
              <a:rPr lang="en-GB" baseline="0" noProof="0" dirty="0"/>
              <a:t> of the navigation </a:t>
            </a:r>
            <a:r>
              <a:rPr lang="en-GB" b="1" baseline="0" noProof="0" dirty="0"/>
              <a:t>intention</a:t>
            </a:r>
            <a:r>
              <a:rPr lang="en-GB" baseline="0" noProof="0" dirty="0"/>
              <a:t> of the driver, who as shown on this picture, a </a:t>
            </a:r>
            <a:r>
              <a:rPr lang="en-GB" b="1" baseline="0" noProof="0" dirty="0"/>
              <a:t>joystick</a:t>
            </a:r>
            <a:r>
              <a:rPr lang="en-GB" baseline="0" noProof="0" dirty="0"/>
              <a:t> to </a:t>
            </a:r>
            <a:r>
              <a:rPr lang="en-GB" b="1" baseline="0" noProof="0" dirty="0"/>
              <a:t>control</a:t>
            </a:r>
            <a:r>
              <a:rPr lang="en-GB" baseline="0" noProof="0" dirty="0"/>
              <a:t> the wheelchair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baseline="0" noProof="0" dirty="0"/>
              <a:t>The Generation of a local set of paths</a:t>
            </a:r>
            <a:r>
              <a:rPr lang="en-GB" baseline="0" noProof="0" dirty="0"/>
              <a:t>, (SAFE AND CAN PERFORMED BY WHEELCHAIRE)</a:t>
            </a:r>
            <a:endParaRPr lang="en-GB" b="1" baseline="0" noProof="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baseline="0" noProof="0" dirty="0"/>
              <a:t>Haptic feedback </a:t>
            </a:r>
            <a:r>
              <a:rPr lang="en-GB" baseline="0" noProof="0" dirty="0"/>
              <a:t>for shared control, needed for a better interaction between the driver and the wheelchair.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aseline="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aseline="0" noProof="0" dirty="0"/>
              <a:t>The top-right figure shows the generation of a set of local paths, which will be the focus of my thesis. These collision-free trajectories will serve to model the user intention.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aseline="0" noProof="0" dirty="0"/>
              <a:t>This step is shown on the bottom-right figure, we see in RED the path the user will take. The start of the THICK BLACK path corresponds the best LOCALLY to the user’s intention. This is continually updated and changed from the moment this path doesn’t correspond anymore to the users intention</a:t>
            </a:r>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dirty="0"/>
          </a:p>
        </p:txBody>
      </p:sp>
    </p:spTree>
    <p:extLst>
      <p:ext uri="{BB962C8B-B14F-4D97-AF65-F5344CB8AC3E}">
        <p14:creationId xmlns:p14="http://schemas.microsoft.com/office/powerpoint/2010/main" val="6769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998509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2112940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Influence of the two defining parameters for interaction potential between agent $</a:t>
            </a:r>
            <a:r>
              <a:rPr lang="en-GB" dirty="0" err="1"/>
              <a:t>i</a:t>
            </a:r>
            <a:r>
              <a:rPr lang="en-GB" dirty="0"/>
              <a:t>$ and $j$ at time instant $\tau$}{defined by \</a:t>
            </a:r>
            <a:r>
              <a:rPr lang="en-GB" dirty="0" err="1"/>
              <a:t>cref</a:t>
            </a:r>
            <a:r>
              <a:rPr lang="en-GB" dirty="0"/>
              <a:t>{</a:t>
            </a:r>
            <a:r>
              <a:rPr lang="en-GB" dirty="0" err="1"/>
              <a:t>eq:InterPotFunc</a:t>
            </a:r>
            <a:r>
              <a:rPr lang="en-GB" dirty="0"/>
              <a:t>}. ($\alpha$ and $h$) and is dependent on the (instantaneous) Euclidean distance between the two agents. This function lowers the probability that agent $</a:t>
            </a:r>
            <a:r>
              <a:rPr lang="en-GB" dirty="0" err="1"/>
              <a:t>i</a:t>
            </a:r>
            <a:r>
              <a:rPr lang="en-GB" dirty="0"/>
              <a:t>$ and $j$ are too close to each other at a given time instance $\tau$, reflecting the joint collision avoidance nature of humans. The distance is specified in pixels as an overhead camera was used during the experiments (adapted from \cite{TrautmanKrause2010}).\label{</a:t>
            </a:r>
            <a:r>
              <a:rPr lang="en-GB" dirty="0" err="1"/>
              <a:t>fig:InteractionPotentialFunction</a:t>
            </a:r>
            <a:r>
              <a:rPr lang="en-GB" dirty="0"/>
              <a:t>}}</a:t>
            </a:r>
          </a:p>
          <a:p>
            <a:endParaRPr lang="fr-BE" dirty="0"/>
          </a:p>
          <a:p>
            <a:r>
              <a:rPr lang="en-GB" sz="1200" b="0" i="0" u="none" strike="noStrike" kern="1200" baseline="0" dirty="0">
                <a:solidFill>
                  <a:schemeClr val="tx1"/>
                </a:solidFill>
                <a:latin typeface="Arial" pitchFamily="34" charset="0"/>
                <a:ea typeface="+mn-ea"/>
                <a:cs typeface="Arial" pitchFamily="34" charset="0"/>
              </a:rPr>
              <a:t>Humans typically solve this problem by forming a “joint collision avoidance” scheme, where every agent adapts</a:t>
            </a:r>
          </a:p>
          <a:p>
            <a:r>
              <a:rPr lang="en-GB" sz="1200" b="0" i="0" u="none" strike="noStrike" kern="1200" baseline="0" dirty="0">
                <a:solidFill>
                  <a:schemeClr val="tx1"/>
                </a:solidFill>
                <a:latin typeface="Arial" pitchFamily="34" charset="0"/>
                <a:ea typeface="+mn-ea"/>
                <a:cs typeface="Arial" pitchFamily="34" charset="0"/>
              </a:rPr>
              <a:t>his path according to the surroundings to allow passage for everyone. Therefore, the</a:t>
            </a:r>
          </a:p>
          <a:p>
            <a:r>
              <a:rPr lang="en-GB" sz="1200" b="0" i="0" u="none" strike="noStrike" kern="1200" baseline="0" dirty="0">
                <a:solidFill>
                  <a:schemeClr val="tx1"/>
                </a:solidFill>
                <a:latin typeface="Arial" pitchFamily="34" charset="0"/>
                <a:ea typeface="+mn-ea"/>
                <a:cs typeface="Arial" pitchFamily="34" charset="0"/>
              </a:rPr>
              <a:t>authors redefined the ill-formulated independent path planner to explicitly expect</a:t>
            </a:r>
          </a:p>
          <a:p>
            <a:r>
              <a:rPr lang="en-GB" sz="1200" b="0" i="0" u="none" strike="noStrike" kern="1200" baseline="0" dirty="0">
                <a:solidFill>
                  <a:schemeClr val="tx1"/>
                </a:solidFill>
                <a:latin typeface="Arial" pitchFamily="34" charset="0"/>
                <a:ea typeface="+mn-ea"/>
                <a:cs typeface="Arial" pitchFamily="34" charset="0"/>
              </a:rPr>
              <a:t>cooperation from humans. Their method, named Interactive Gaussian Process,</a:t>
            </a:r>
          </a:p>
          <a:p>
            <a:r>
              <a:rPr lang="en-GB" sz="1200" b="0" i="0" u="none" strike="noStrike" kern="1200" baseline="0" dirty="0">
                <a:solidFill>
                  <a:schemeClr val="tx1"/>
                </a:solidFill>
                <a:latin typeface="Arial" pitchFamily="34" charset="0"/>
                <a:ea typeface="+mn-ea"/>
                <a:cs typeface="Arial" pitchFamily="34" charset="0"/>
              </a:rPr>
              <a:t>models the robot as part of the human crowd, and expects that all agents adapt</a:t>
            </a:r>
          </a:p>
          <a:p>
            <a:r>
              <a:rPr lang="en-GB" sz="1200" b="0" i="0" u="none" strike="noStrike" kern="1200" baseline="0" dirty="0">
                <a:solidFill>
                  <a:schemeClr val="tx1"/>
                </a:solidFill>
                <a:latin typeface="Arial" pitchFamily="34" charset="0"/>
                <a:ea typeface="+mn-ea"/>
                <a:cs typeface="Arial" pitchFamily="34" charset="0"/>
              </a:rPr>
              <a:t>their path so that everyone can reach their destination.</a:t>
            </a:r>
            <a:endParaRPr lang="en-GB" dirty="0"/>
          </a:p>
          <a:p>
            <a:endParaRPr lang="fr-BE" dirty="0"/>
          </a:p>
          <a:p>
            <a:r>
              <a:rPr lang="en-GB" sz="1200" b="0" i="0" u="none" strike="noStrike" kern="1200" baseline="0" dirty="0">
                <a:solidFill>
                  <a:schemeClr val="tx1"/>
                </a:solidFill>
                <a:latin typeface="Arial" pitchFamily="34" charset="0"/>
                <a:ea typeface="+mn-ea"/>
                <a:cs typeface="Arial" pitchFamily="34" charset="0"/>
              </a:rPr>
              <a:t>robust navigation scheme when navigating in dense crowds and</a:t>
            </a:r>
          </a:p>
          <a:p>
            <a:r>
              <a:rPr lang="en-GB" sz="1200" b="0" i="0" u="none" strike="noStrike" kern="1200" baseline="0" dirty="0">
                <a:solidFill>
                  <a:schemeClr val="tx1"/>
                </a:solidFill>
                <a:latin typeface="Arial" pitchFamily="34" charset="0"/>
                <a:ea typeface="+mn-ea"/>
                <a:cs typeface="Arial" pitchFamily="34" charset="0"/>
              </a:rPr>
              <a:t>will therefore solve the FRP typically occurring in this type of environment.</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1496492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1729801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3507393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46</a:t>
            </a:fld>
            <a:endParaRPr lang="nl-BE"/>
          </a:p>
        </p:txBody>
      </p:sp>
    </p:spTree>
    <p:extLst>
      <p:ext uri="{BB962C8B-B14F-4D97-AF65-F5344CB8AC3E}">
        <p14:creationId xmlns:p14="http://schemas.microsoft.com/office/powerpoint/2010/main" val="1022502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47</a:t>
            </a:fld>
            <a:endParaRPr lang="nl-BE"/>
          </a:p>
        </p:txBody>
      </p:sp>
    </p:spTree>
    <p:extLst>
      <p:ext uri="{BB962C8B-B14F-4D97-AF65-F5344CB8AC3E}">
        <p14:creationId xmlns:p14="http://schemas.microsoft.com/office/powerpoint/2010/main" val="4210828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48</a:t>
            </a:fld>
            <a:endParaRPr lang="nl-BE"/>
          </a:p>
        </p:txBody>
      </p:sp>
    </p:spTree>
    <p:extLst>
      <p:ext uri="{BB962C8B-B14F-4D97-AF65-F5344CB8AC3E}">
        <p14:creationId xmlns:p14="http://schemas.microsoft.com/office/powerpoint/2010/main" val="428916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49</a:t>
            </a:fld>
            <a:endParaRPr lang="nl-BE"/>
          </a:p>
        </p:txBody>
      </p:sp>
    </p:spTree>
    <p:extLst>
      <p:ext uri="{BB962C8B-B14F-4D97-AF65-F5344CB8AC3E}">
        <p14:creationId xmlns:p14="http://schemas.microsoft.com/office/powerpoint/2010/main" val="2426079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2400"/>
              </a:spcAft>
              <a:buNone/>
            </a:pPr>
            <a:r>
              <a:rPr lang="en-GB" sz="1200" dirty="0"/>
              <a:t>Particularly well suited for the use in autonomous systems. </a:t>
            </a:r>
            <a:br>
              <a:rPr lang="en-GB" sz="1200" dirty="0"/>
            </a:br>
            <a:r>
              <a:rPr lang="en-GB" sz="1200" dirty="0"/>
              <a:t>Less adapted when user’s intention is unknown and must be continuously estimated.</a:t>
            </a:r>
          </a:p>
          <a:p>
            <a:pPr marL="0" indent="0">
              <a:spcBef>
                <a:spcPts val="0"/>
              </a:spcBef>
              <a:spcAft>
                <a:spcPts val="2400"/>
              </a:spcAft>
              <a:buNone/>
            </a:pPr>
            <a:r>
              <a:rPr lang="en-GB" sz="1200" dirty="0"/>
              <a:t>Method used for dynamic obstacle is inspired on this method, whilst using a fixed trajectory</a:t>
            </a:r>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53</a:t>
            </a:fld>
            <a:endParaRPr lang="nl-BE"/>
          </a:p>
        </p:txBody>
      </p:sp>
    </p:spTree>
    <p:extLst>
      <p:ext uri="{BB962C8B-B14F-4D97-AF65-F5344CB8AC3E}">
        <p14:creationId xmlns:p14="http://schemas.microsoft.com/office/powerpoint/2010/main" val="62764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The path planner is based on the Local Path Template method, developed by prof. Demeester.</a:t>
            </a:r>
          </a:p>
          <a:p>
            <a:endParaRPr lang="en-GB" b="0" baseline="0" dirty="0"/>
          </a:p>
          <a:p>
            <a:r>
              <a:rPr lang="en-GB" b="0" baseline="0" dirty="0"/>
              <a:t>This method uses a </a:t>
            </a:r>
            <a:r>
              <a:rPr lang="en-GB" b="1" baseline="0" dirty="0"/>
              <a:t>fixed set </a:t>
            </a:r>
            <a:r>
              <a:rPr lang="en-GB" b="0" baseline="0" dirty="0"/>
              <a:t>of kinematically feasible paths, originating from the current pose of the robot</a:t>
            </a:r>
          </a:p>
          <a:p>
            <a:endParaRPr lang="en-GB" b="0" baseline="0" dirty="0"/>
          </a:p>
          <a:p>
            <a:r>
              <a:rPr lang="en-GB" b="0" baseline="0" dirty="0"/>
              <a:t>The current trajectories are </a:t>
            </a:r>
            <a:r>
              <a:rPr lang="en-GB" b="1" baseline="0" dirty="0"/>
              <a:t>based on circular arcs</a:t>
            </a:r>
            <a:r>
              <a:rPr lang="en-GB" b="0" baseline="0" dirty="0"/>
              <a:t>, obtained by </a:t>
            </a:r>
            <a:r>
              <a:rPr lang="en-GB" b="1" baseline="0" dirty="0"/>
              <a:t>integrating achievable linear and angular speeds</a:t>
            </a:r>
            <a:r>
              <a:rPr lang="en-GB" b="0" baseline="0" dirty="0"/>
              <a:t>. </a:t>
            </a:r>
          </a:p>
          <a:p>
            <a:endParaRPr lang="en-GB" b="0" baseline="0" dirty="0"/>
          </a:p>
          <a:p>
            <a:r>
              <a:rPr lang="en-GB" b="1" baseline="0" dirty="0"/>
              <a:t>This is why I will consequently call this the Circular LPT method</a:t>
            </a:r>
          </a:p>
          <a:p>
            <a:endParaRPr lang="en-GB" b="0" baseline="0" dirty="0"/>
          </a:p>
          <a:p>
            <a:r>
              <a:rPr lang="en-GB" b="1" baseline="0" dirty="0"/>
              <a:t>ADVANTAGE</a:t>
            </a:r>
            <a:endParaRPr lang="en-GB" b="0" baseline="0" dirty="0"/>
          </a:p>
          <a:p>
            <a:r>
              <a:rPr lang="en-GB" b="0" baseline="0" dirty="0"/>
              <a:t>When using a fixed set of paths, one can calculate in advance the space the wheelchair will take when taking each path</a:t>
            </a:r>
          </a:p>
          <a:p>
            <a:endParaRPr lang="en-GB" b="0" baseline="0" dirty="0"/>
          </a:p>
          <a:p>
            <a:r>
              <a:rPr lang="en-GB" b="0" baseline="0" dirty="0"/>
              <a:t>By storing this in an precomputed lookup table, each path can be quickly adjusted, given a certain environment, to become collision free, and offer safe paths to be used as model for the user’s intention</a:t>
            </a:r>
          </a:p>
          <a:p>
            <a:endParaRPr lang="en-GB" b="0" baseline="0" dirty="0"/>
          </a:p>
          <a:p>
            <a:r>
              <a:rPr lang="en-GB" b="1" dirty="0"/>
              <a:t>Disadvantage</a:t>
            </a:r>
            <a:endParaRPr lang="en-GB" b="0" baseline="0" dirty="0"/>
          </a:p>
          <a:p>
            <a:r>
              <a:rPr lang="en-GB" b="0" baseline="0" dirty="0"/>
              <a:t>Since it is not feasible to include all feasible trajectories, certain choses have to be made, resulting in a small subset of paths.</a:t>
            </a:r>
            <a:endParaRPr lang="en-GB" b="1" baseline="0" dirty="0"/>
          </a:p>
          <a:p>
            <a:endParaRPr lang="en-GB" b="1" baseline="0" dirty="0"/>
          </a:p>
          <a:p>
            <a:endParaRPr lang="en-GB" b="1" baseline="0" dirty="0"/>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684473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step is to reduce the search space.</a:t>
            </a:r>
          </a:p>
          <a:p>
            <a:r>
              <a:rPr lang="en-GB" dirty="0"/>
              <a:t>This is done by a quick analysed : </a:t>
            </a:r>
          </a:p>
          <a:p>
            <a:r>
              <a:rPr lang="en-GB" dirty="0"/>
              <a:t>When is the fist and the last time the obstacle collides with the path occupancy grid of the wheelchair ?</a:t>
            </a:r>
          </a:p>
          <a:p>
            <a:r>
              <a:rPr lang="en-GB" dirty="0"/>
              <a:t>When is the first and last distance along the fixed path when the wheelchair collides with the moving obstacle ?</a:t>
            </a:r>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54</a:t>
            </a:fld>
            <a:endParaRPr lang="nl-BE"/>
          </a:p>
        </p:txBody>
      </p:sp>
    </p:spTree>
    <p:extLst>
      <p:ext uri="{BB962C8B-B14F-4D97-AF65-F5344CB8AC3E}">
        <p14:creationId xmlns:p14="http://schemas.microsoft.com/office/powerpoint/2010/main" val="3057711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objective function is to arrive at the end of the path in minimal amount of time, while trying to loose as less as possible speed.</a:t>
            </a:r>
          </a:p>
          <a:p>
            <a:r>
              <a:rPr lang="en-GB" dirty="0"/>
              <a:t>This is done with the second term of the goal function. </a:t>
            </a:r>
          </a:p>
          <a:p>
            <a:r>
              <a:rPr lang="en-GB" dirty="0"/>
              <a:t>The second term will not influence the arrival time, it only forces the solution to break ass least (this will become clear in the next slide).</a:t>
            </a:r>
          </a:p>
          <a:p>
            <a:endParaRPr lang="en-GB" dirty="0"/>
          </a:p>
          <a:p>
            <a:r>
              <a:rPr lang="en-GB" dirty="0"/>
              <a:t>The state of the robot is defined by its position along a path and it’s speed, and is obtained by integrating a simple mass-damper model.</a:t>
            </a:r>
          </a:p>
          <a:p>
            <a:endParaRPr lang="en-GB" dirty="0"/>
          </a:p>
          <a:p>
            <a:r>
              <a:rPr lang="en-GB" dirty="0"/>
              <a:t>To enforce the path not to overlap with the occupied distance-time shape, a classification method is used, based on hyperplanes (in 2D this results in a simple line).</a:t>
            </a:r>
          </a:p>
          <a:p>
            <a:r>
              <a:rPr lang="en-GB" dirty="0"/>
              <a:t>At each discrete time instance, a line has to be drawn separating all the vertices on one side, from the current state of the motion. This has to be done for each obstacle.</a:t>
            </a:r>
          </a:p>
          <a:p>
            <a:endParaRPr lang="en-GB" dirty="0"/>
          </a:p>
          <a:p>
            <a:r>
              <a:rPr lang="en-GB" dirty="0"/>
              <a:t>Start conditions on the state are added, along with the end-state for the position (end of the path)</a:t>
            </a:r>
          </a:p>
          <a:p>
            <a:endParaRPr lang="en-GB" dirty="0"/>
          </a:p>
          <a:p>
            <a:r>
              <a:rPr lang="en-GB" dirty="0"/>
              <a:t>A limit on the maximum velocity and force on the wheelchair can be implemented</a:t>
            </a:r>
          </a:p>
        </p:txBody>
      </p:sp>
      <p:sp>
        <p:nvSpPr>
          <p:cNvPr id="4" name="Slide Number Placeholder 3"/>
          <p:cNvSpPr>
            <a:spLocks noGrp="1"/>
          </p:cNvSpPr>
          <p:nvPr>
            <p:ph type="sldNum" sz="quarter" idx="10"/>
          </p:nvPr>
        </p:nvSpPr>
        <p:spPr/>
        <p:txBody>
          <a:bodyPr/>
          <a:lstStyle/>
          <a:p>
            <a:fld id="{17C257C2-8D60-4760-88CB-024AF3EEC641}" type="slidenum">
              <a:rPr lang="nl-BE" smtClean="0"/>
              <a:pPr/>
              <a:t>55</a:t>
            </a:fld>
            <a:endParaRPr lang="nl-BE"/>
          </a:p>
        </p:txBody>
      </p:sp>
    </p:spTree>
    <p:extLst>
      <p:ext uri="{BB962C8B-B14F-4D97-AF65-F5344CB8AC3E}">
        <p14:creationId xmlns:p14="http://schemas.microsoft.com/office/powerpoint/2010/main" val="125911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34" charset="0"/>
                <a:ea typeface="+mn-ea"/>
                <a:cs typeface="Arial" pitchFamily="34" charset="0"/>
              </a:rPr>
              <a:t>There is a certain lack of flexibility when only employing circular curves to calculate collision-free trajectories.</a:t>
            </a:r>
          </a:p>
          <a:p>
            <a:r>
              <a:rPr lang="en-GB" sz="1200" b="0" i="0" u="none" strike="noStrike" kern="1200" baseline="0" dirty="0">
                <a:solidFill>
                  <a:schemeClr val="tx1"/>
                </a:solidFill>
                <a:latin typeface="Arial" pitchFamily="34" charset="0"/>
                <a:ea typeface="+mn-ea"/>
                <a:cs typeface="Arial" pitchFamily="34" charset="0"/>
              </a:rPr>
              <a:t>When the wheelchair has to pass through a narrow space, from an unfavourable pose the LPT does not find a path going through the doorway.</a:t>
            </a:r>
          </a:p>
          <a:p>
            <a:r>
              <a:rPr lang="en-GB" sz="1200" b="1" i="0" u="none" strike="noStrike" kern="1200" baseline="0" dirty="0">
                <a:solidFill>
                  <a:schemeClr val="tx1"/>
                </a:solidFill>
                <a:latin typeface="Arial" pitchFamily="34" charset="0"/>
                <a:ea typeface="+mn-ea"/>
                <a:cs typeface="Arial" pitchFamily="34" charset="0"/>
              </a:rPr>
              <a:t>This limits the assistance provided to the user.</a:t>
            </a:r>
          </a:p>
        </p:txBody>
      </p:sp>
      <p:sp>
        <p:nvSpPr>
          <p:cNvPr id="4" name="Slide Number Placeholder 3"/>
          <p:cNvSpPr>
            <a:spLocks noGrp="1"/>
          </p:cNvSpPr>
          <p:nvPr>
            <p:ph type="sldNum" sz="quarter" idx="10"/>
          </p:nvPr>
        </p:nvSpPr>
        <p:spPr/>
        <p:txBody>
          <a:bodyPr/>
          <a:lstStyle/>
          <a:p>
            <a:fld id="{17C257C2-8D60-4760-88CB-024AF3EEC641}" type="slidenum">
              <a:rPr lang="nl-BE" smtClean="0"/>
              <a:pPr/>
              <a:t>6</a:t>
            </a:fld>
            <a:endParaRPr lang="nl-BE"/>
          </a:p>
        </p:txBody>
      </p:sp>
    </p:spTree>
    <p:extLst>
      <p:ext uri="{BB962C8B-B14F-4D97-AF65-F5344CB8AC3E}">
        <p14:creationId xmlns:p14="http://schemas.microsoft.com/office/powerpoint/2010/main" val="376336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34" charset="0"/>
                <a:ea typeface="+mn-ea"/>
                <a:cs typeface="Arial" pitchFamily="34" charset="0"/>
              </a:rPr>
              <a:t>This thesis will expand the set of feasible motions by using a more complex curve geometry, able to find a path in this situation.</a:t>
            </a:r>
          </a:p>
          <a:p>
            <a:endParaRPr lang="en-GB" sz="1200" b="0" i="0" u="none" strike="noStrike" kern="1200" baseline="0" dirty="0">
              <a:solidFill>
                <a:schemeClr val="tx1"/>
              </a:solidFill>
              <a:latin typeface="Arial" pitchFamily="34" charset="0"/>
              <a:ea typeface="+mn-ea"/>
              <a:cs typeface="Arial" pitchFamily="34" charset="0"/>
            </a:endParaRPr>
          </a:p>
          <a:p>
            <a:r>
              <a:rPr lang="en-GB" sz="1200" b="0" i="0" u="none" strike="noStrike" kern="1200" baseline="0" dirty="0">
                <a:solidFill>
                  <a:schemeClr val="tx1"/>
                </a:solidFill>
                <a:latin typeface="Arial" pitchFamily="34" charset="0"/>
                <a:ea typeface="+mn-ea"/>
                <a:cs typeface="Arial" pitchFamily="34" charset="0"/>
              </a:rPr>
              <a:t>Since the new curve geometry will be based on clothoids, I will call the developed planner in this thesis the Clothoidal Local Path Template</a:t>
            </a:r>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2264838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will contribute to the research on navigation assistance by :</a:t>
            </a:r>
          </a:p>
          <a:p>
            <a:endParaRPr lang="en-US" dirty="0"/>
          </a:p>
          <a:p>
            <a:r>
              <a:rPr lang="en-US" dirty="0"/>
              <a:t>Using a more complex curve geometry offering a higher flexibility to the user and better assistance when performing a complex maneuver.</a:t>
            </a:r>
          </a:p>
          <a:p>
            <a:endParaRPr lang="en-US" dirty="0"/>
          </a:p>
          <a:p>
            <a:r>
              <a:rPr lang="en-US" dirty="0"/>
              <a:t>A conceptual solution will be presented to address planning a path with moving obstacles, calculating an optimal speed profile when taken a particular path.</a:t>
            </a:r>
          </a:p>
          <a:p>
            <a:endParaRPr lang="en-US" dirty="0"/>
          </a:p>
          <a:p>
            <a:r>
              <a:rPr lang="en-US" dirty="0"/>
              <a:t>I will provide guidelines to obtain a socially compliant path planner which could result in a more comfortable navigation for the surrounding persons. </a:t>
            </a:r>
          </a:p>
          <a:p>
            <a:r>
              <a:rPr lang="en-US" b="1" dirty="0"/>
              <a:t>I will also present a state of the art model with anticipates cooperation of the interacting persons, making in possible for the wheelchair to navigate in dense human crowds.</a:t>
            </a:r>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dirty="0"/>
          </a:p>
        </p:txBody>
      </p:sp>
    </p:spTree>
    <p:extLst>
      <p:ext uri="{BB962C8B-B14F-4D97-AF65-F5344CB8AC3E}">
        <p14:creationId xmlns:p14="http://schemas.microsoft.com/office/powerpoint/2010/main" val="2229048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part will give an overview of the different design steps of the developed planner : the clothoidal Local Path Template.</a:t>
            </a:r>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2081202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nl-BE" dirty="0"/>
          </a:p>
        </p:txBody>
      </p:sp>
      <p:sp>
        <p:nvSpPr>
          <p:cNvPr id="5" name="Footer Placeholder 4"/>
          <p:cNvSpPr>
            <a:spLocks noGrp="1"/>
          </p:cNvSpPr>
          <p:nvPr>
            <p:ph type="ftr" sz="quarter" idx="11"/>
          </p:nvPr>
        </p:nvSpPr>
        <p:spPr/>
        <p:txBody>
          <a:bodyPr/>
          <a:lstStyle/>
          <a:p>
            <a:endParaRPr lang="nl-BE" dirty="0"/>
          </a:p>
        </p:txBody>
      </p:sp>
      <p:sp>
        <p:nvSpPr>
          <p:cNvPr id="6" name="Slide Number Placeholder 5"/>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242770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lang="nl-BE" dirty="0"/>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lang="nl-NL" dirty="0" smtClean="0"/>
            </a:lvl1pPr>
            <a:lvl2pPr>
              <a:defRPr lang="nl-NL" dirty="0" smtClean="0"/>
            </a:lvl2pPr>
            <a:lvl3pPr>
              <a:defRPr lang="nl-NL" dirty="0" smtClean="0"/>
            </a:lvl3pPr>
            <a:lvl4pPr>
              <a:defRPr lang="nl-NL" dirty="0" smtClean="0"/>
            </a:lvl4pPr>
            <a:lvl5pPr>
              <a:defRPr lang="nl-BE" dirty="0"/>
            </a:lvl5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objec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8334000"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8334000" cy="3798000"/>
          </a:xfrm>
        </p:spPr>
        <p:txBody>
          <a:bodyPr/>
          <a:lstStyle>
            <a:lvl1pPr>
              <a:defRPr lang="nl-NL" dirty="0" smtClean="0"/>
            </a:lvl1pPr>
            <a:lvl2pPr>
              <a:defRPr lang="nl-NL" dirty="0" smtClean="0"/>
            </a:lvl2pPr>
            <a:lvl3pPr>
              <a:defRPr lang="nl-NL" dirty="0" smtClean="0"/>
            </a:lvl3pPr>
            <a:lvl4pPr>
              <a:defRPr lang="nl-NL" dirty="0" smtClean="0"/>
            </a:lvl4pPr>
            <a:lvl5pPr marL="1435100" indent="-180000">
              <a:buFont typeface="Arial" pitchFamily="34" charset="0"/>
              <a:buChar char="-"/>
              <a:defRPr lang="nl-BE" dirty="0"/>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10810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lang="nl-BE" dirty="0"/>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lang="nl-NL" dirty="0" smtClean="0"/>
            </a:lvl1pPr>
            <a:lvl2pPr>
              <a:defRPr lang="nl-NL" dirty="0" smtClean="0"/>
            </a:lvl2pPr>
            <a:lvl3pPr>
              <a:defRPr lang="nl-NL" dirty="0" smtClean="0"/>
            </a:lvl3pPr>
            <a:lvl4pPr>
              <a:defRPr lang="nl-NL" dirty="0" smtClean="0"/>
            </a:lvl4pPr>
            <a:lvl5pPr marL="1435100" indent="-228600">
              <a:buFont typeface="Arial" pitchFamily="34" charset="0"/>
              <a:buChar char="-"/>
              <a:defRPr lang="nl-BE" dirty="0"/>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lang="nl-NL" dirty="0" smtClean="0"/>
            </a:lvl1pPr>
            <a:lvl2pPr>
              <a:defRPr lang="nl-NL" dirty="0" smtClean="0"/>
            </a:lvl2pPr>
            <a:lvl3pPr>
              <a:defRPr lang="nl-NL" dirty="0" smtClean="0"/>
            </a:lvl3pPr>
            <a:lvl4pPr>
              <a:defRPr lang="nl-NL" dirty="0" smtClean="0"/>
            </a:lvl4pPr>
            <a:lvl5pPr marL="1435100" indent="-228600">
              <a:buFont typeface="Arial" pitchFamily="34" charset="0"/>
              <a:buChar char="-"/>
              <a:defRPr lang="nl-BE" dirty="0"/>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lgn="ctr">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lang="nl-NL" dirty="0" smtClean="0"/>
            </a:lvl1pPr>
            <a:lvl2pPr>
              <a:defRPr lang="nl-NL" dirty="0" smtClean="0"/>
            </a:lvl2pPr>
            <a:lvl3pPr>
              <a:defRPr lang="nl-NL" dirty="0" smtClean="0"/>
            </a:lvl3pPr>
            <a:lvl4pPr>
              <a:defRPr lang="nl-NL" dirty="0" smtClean="0"/>
            </a:lvl4pPr>
            <a:lvl5pPr marL="1435100" indent="-180000">
              <a:buFont typeface="Arial" pitchFamily="34" charset="0"/>
              <a:buChar char="-"/>
              <a:defRPr lang="nl-BE" dirty="0"/>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lang="nl-NL" dirty="0" smtClean="0"/>
            </a:lvl1pPr>
            <a:lvl2pPr>
              <a:defRPr lang="nl-NL" dirty="0" smtClean="0"/>
            </a:lvl2pPr>
            <a:lvl3pPr>
              <a:defRPr lang="nl-NL" dirty="0" smtClean="0"/>
            </a:lvl3pPr>
            <a:lvl4pPr>
              <a:defRPr lang="nl-NL" dirty="0" smtClean="0"/>
            </a:lvl4pPr>
            <a:lvl5pPr marL="1584325" indent="-285750">
              <a:buFont typeface="Arial" pitchFamily="34" charset="0"/>
              <a:buChar char="-"/>
              <a:defRPr lang="nl-BE" dirty="0"/>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3761909" y="1435100"/>
            <a:ext cx="5105139" cy="4360900"/>
          </a:xfrm>
        </p:spPr>
        <p:txBody>
          <a:bodyPr/>
          <a:lstStyle>
            <a:lvl1pPr>
              <a:defRPr lang="nl-NL" dirty="0" smtClean="0"/>
            </a:lvl1pPr>
            <a:lvl2pPr>
              <a:defRPr lang="nl-NL" dirty="0" smtClean="0"/>
            </a:lvl2pPr>
            <a:lvl3pPr>
              <a:defRPr lang="nl-NL" dirty="0" smtClean="0"/>
            </a:lvl3pPr>
            <a:lvl4pPr>
              <a:defRPr lang="nl-NL" dirty="0" smtClean="0"/>
            </a:lvl4pPr>
            <a:lvl5pPr marL="1435100" indent="-228600">
              <a:buFont typeface="Arial" pitchFamily="34" charset="0"/>
              <a:buChar char="-"/>
              <a:tabLst/>
              <a:defRPr lang="nl-BE" dirty="0"/>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
        <p:nvSpPr>
          <p:cNvPr id="8" name="Titel 1">
            <a:extLst>
              <a:ext uri="{FF2B5EF4-FFF2-40B4-BE49-F238E27FC236}">
                <a16:creationId xmlns:a16="http://schemas.microsoft.com/office/drawing/2014/main" id="{ACE3920E-748E-4E23-BA71-0DAA79883EBA}"/>
              </a:ext>
            </a:extLst>
          </p:cNvPr>
          <p:cNvSpPr>
            <a:spLocks noGrp="1"/>
          </p:cNvSpPr>
          <p:nvPr>
            <p:ph type="title" hasCustomPrompt="1"/>
          </p:nvPr>
        </p:nvSpPr>
        <p:spPr>
          <a:xfrm>
            <a:off x="540000" y="180000"/>
            <a:ext cx="8334000" cy="900000"/>
          </a:xfrm>
        </p:spPr>
        <p:txBody>
          <a:bodyPr/>
          <a:lstStyle>
            <a:lvl1pPr>
              <a:defRPr lang="nl-BE" dirty="0"/>
            </a:lvl1pPr>
          </a:lstStyle>
          <a:p>
            <a:r>
              <a:rPr lang="nl-NL" dirty="0"/>
              <a:t>Klik en typ de titel</a:t>
            </a:r>
            <a:endParaRPr lang="nl-BE" dirty="0"/>
          </a:p>
        </p:txBody>
      </p:sp>
    </p:spTree>
    <p:extLst>
      <p:ext uri="{BB962C8B-B14F-4D97-AF65-F5344CB8AC3E}">
        <p14:creationId xmlns:p14="http://schemas.microsoft.com/office/powerpoint/2010/main" val="220635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chemeClr val="tx1"/>
                </a:solidFill>
                <a:latin typeface="Arial" pitchFamily="34" charset="0"/>
                <a:cs typeface="Arial" pitchFamily="34" charset="0"/>
              </a:defRPr>
            </a:lvl1pPr>
          </a:lstStyle>
          <a:p>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chemeClr val="tx1"/>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4239000" y="6048000"/>
            <a:ext cx="936000" cy="288000"/>
          </a:xfrm>
          <a:prstGeom prst="rect">
            <a:avLst/>
          </a:prstGeom>
        </p:spPr>
        <p:txBody>
          <a:bodyPr vert="horz" lIns="0" tIns="0" rIns="0" bIns="0" rtlCol="0" anchor="t" anchorCtr="0"/>
          <a:lstStyle>
            <a:lvl1pPr algn="ctr">
              <a:defRPr sz="1500">
                <a:solidFill>
                  <a:schemeClr val="tx1"/>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721" r:id="rId3"/>
    <p:sldLayoutId id="2147483698" r:id="rId4"/>
    <p:sldLayoutId id="2147483692" r:id="rId5"/>
    <p:sldLayoutId id="2147483693" r:id="rId6"/>
    <p:sldLayoutId id="2147483694" r:id="rId7"/>
    <p:sldLayoutId id="2147483695" r:id="rId8"/>
    <p:sldLayoutId id="2147483696" r:id="rId9"/>
    <p:sldLayoutId id="2147483697" r:id="rId10"/>
    <p:sldLayoutId id="2147483720" r:id="rId11"/>
  </p:sldLayoutIdLst>
  <p:hf hdr="0" ftr="0" dt="0"/>
  <p:txStyles>
    <p:titleStyle>
      <a:lvl1pPr algn="l" defTabSz="914400" rtl="0" eaLnBrk="1" latinLnBrk="0" hangingPunct="1">
        <a:spcBef>
          <a:spcPct val="0"/>
        </a:spcBef>
        <a:buNone/>
        <a:defRPr lang="nl-BE" sz="3600" kern="1200" baseline="0" dirty="0">
          <a:solidFill>
            <a:schemeClr val="tx2"/>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lang="nl-NL" sz="2400" kern="1200" dirty="0" smtClean="0">
          <a:solidFill>
            <a:schemeClr val="tx1"/>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lang="nl-NL" sz="2400" kern="1200" dirty="0" smtClean="0">
          <a:solidFill>
            <a:schemeClr val="tx1"/>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lang="nl-NL" sz="2000" kern="1200" dirty="0" smtClean="0">
          <a:solidFill>
            <a:schemeClr val="tx1"/>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lang="nl-NL" sz="1600" kern="1200" dirty="0" smtClean="0">
          <a:solidFill>
            <a:schemeClr val="tx1"/>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a:xfrm>
            <a:off x="3096000" y="1124944"/>
            <a:ext cx="5868488" cy="1800000"/>
          </a:xfrm>
        </p:spPr>
        <p:txBody>
          <a:bodyPr/>
          <a:lstStyle/>
          <a:p>
            <a:r>
              <a:rPr lang="en-GB" sz="3000" dirty="0"/>
              <a:t>Path planning algorithm for</a:t>
            </a:r>
            <a:br>
              <a:rPr lang="en-GB" sz="3000" dirty="0"/>
            </a:br>
            <a:r>
              <a:rPr lang="en-GB" sz="3000" dirty="0"/>
              <a:t>semi-autonomous mobile robots with fast and accurate collision checking</a:t>
            </a:r>
          </a:p>
        </p:txBody>
      </p:sp>
      <p:sp>
        <p:nvSpPr>
          <p:cNvPr id="3" name="Ondertitel 2"/>
          <p:cNvSpPr>
            <a:spLocks noGrp="1"/>
          </p:cNvSpPr>
          <p:nvPr>
            <p:ph type="subTitle" idx="1"/>
            <p:custDataLst>
              <p:tags r:id="rId2"/>
            </p:custDataLst>
          </p:nvPr>
        </p:nvSpPr>
        <p:spPr>
          <a:xfrm>
            <a:off x="3096000" y="3140968"/>
            <a:ext cx="5580000" cy="3456384"/>
          </a:xfrm>
        </p:spPr>
        <p:txBody>
          <a:bodyPr/>
          <a:lstStyle/>
          <a:p>
            <a:endParaRPr lang="en-GB" dirty="0"/>
          </a:p>
          <a:p>
            <a:r>
              <a:rPr lang="en-GB" dirty="0"/>
              <a:t>Final Master's Thesis Presentation</a:t>
            </a:r>
          </a:p>
          <a:p>
            <a:endParaRPr lang="en-GB" dirty="0"/>
          </a:p>
          <a:p>
            <a:r>
              <a:rPr lang="en-GB" dirty="0"/>
              <a:t>Kevin Denis</a:t>
            </a:r>
          </a:p>
          <a:p>
            <a:endParaRPr lang="en-GB" sz="2000" dirty="0"/>
          </a:p>
          <a:p>
            <a:endParaRPr lang="en-GB" sz="2000" dirty="0"/>
          </a:p>
          <a:p>
            <a:r>
              <a:rPr lang="en-GB" sz="2000" dirty="0"/>
              <a:t>Supervisor : </a:t>
            </a:r>
            <a:r>
              <a:rPr lang="en-GB" sz="2000" dirty="0" err="1"/>
              <a:t>Prof.</a:t>
            </a:r>
            <a:r>
              <a:rPr lang="en-GB" sz="2000" dirty="0"/>
              <a:t> dr. </a:t>
            </a:r>
            <a:r>
              <a:rPr lang="en-GB" sz="2000" dirty="0" err="1"/>
              <a:t>ir.</a:t>
            </a:r>
            <a:r>
              <a:rPr lang="en-GB" sz="2000" dirty="0"/>
              <a:t> E. Demeester</a:t>
            </a:r>
          </a:p>
          <a:p>
            <a:r>
              <a:rPr lang="en-GB" sz="2000" dirty="0"/>
              <a:t>Supervisor : </a:t>
            </a:r>
            <a:r>
              <a:rPr lang="en-GB" sz="2000" dirty="0" err="1"/>
              <a:t>Prof.</a:t>
            </a:r>
            <a:r>
              <a:rPr lang="en-GB" sz="2000" dirty="0"/>
              <a:t> dr. </a:t>
            </a:r>
            <a:r>
              <a:rPr lang="en-GB" sz="2000" dirty="0" err="1"/>
              <a:t>ir.</a:t>
            </a:r>
            <a:r>
              <a:rPr lang="en-GB" sz="2000" dirty="0"/>
              <a:t> H. Bruyninckx</a:t>
            </a:r>
          </a:p>
          <a:p>
            <a:r>
              <a:rPr lang="en-GB" sz="2000" dirty="0"/>
              <a:t>Mentor       : </a:t>
            </a:r>
            <a:r>
              <a:rPr lang="en-GB" sz="2000" dirty="0" err="1"/>
              <a:t>Dr.</a:t>
            </a:r>
            <a:r>
              <a:rPr lang="en-GB" sz="2000" dirty="0"/>
              <a:t> J. Philips</a:t>
            </a:r>
          </a:p>
          <a:p>
            <a:endParaRPr lang="en-GB" dirty="0"/>
          </a:p>
        </p:txBody>
      </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3ADE1BC-232A-4F93-BF0B-B97AEC4864B6}"/>
              </a:ext>
            </a:extLst>
          </p:cNvPr>
          <p:cNvSpPr>
            <a:spLocks noGrp="1"/>
          </p:cNvSpPr>
          <p:nvPr>
            <p:ph type="body" sz="half" idx="2"/>
          </p:nvPr>
        </p:nvSpPr>
        <p:spPr/>
        <p:txBody>
          <a:bodyPr/>
          <a:lstStyle/>
          <a:p>
            <a:pPr>
              <a:spcBef>
                <a:spcPts val="1600"/>
              </a:spcBef>
            </a:pPr>
            <a:r>
              <a:rPr lang="en-US" sz="1800" b="1" dirty="0"/>
              <a:t>Sampling the reachable space </a:t>
            </a:r>
            <a:r>
              <a:rPr lang="en-US" sz="1800" dirty="0"/>
              <a:t>surrounding the robot.</a:t>
            </a:r>
          </a:p>
          <a:p>
            <a:pPr>
              <a:spcBef>
                <a:spcPts val="1600"/>
              </a:spcBef>
            </a:pPr>
            <a:r>
              <a:rPr lang="en-US" sz="1800" dirty="0"/>
              <a:t>3 different sample </a:t>
            </a:r>
            <a:r>
              <a:rPr lang="en-US" sz="1800" b="1" dirty="0"/>
              <a:t>sizes</a:t>
            </a:r>
            <a:r>
              <a:rPr lang="en-US" sz="1800" dirty="0"/>
              <a:t>, dependent on the </a:t>
            </a:r>
            <a:r>
              <a:rPr lang="en-US" sz="1800" b="1" dirty="0"/>
              <a:t>distance to the origin</a:t>
            </a:r>
            <a:r>
              <a:rPr lang="en-US" sz="1800" dirty="0"/>
              <a:t>.</a:t>
            </a:r>
          </a:p>
          <a:p>
            <a:pPr>
              <a:spcBef>
                <a:spcPts val="1600"/>
              </a:spcBef>
            </a:pPr>
            <a:r>
              <a:rPr lang="en-US" sz="1800" dirty="0"/>
              <a:t>Goal:</a:t>
            </a:r>
            <a:r>
              <a:rPr lang="en-US" sz="1800" b="1" dirty="0"/>
              <a:t> limit the numbers of paths</a:t>
            </a:r>
            <a:r>
              <a:rPr lang="en-US" sz="1800" dirty="0"/>
              <a:t> leading to a relatively similar end pose.</a:t>
            </a:r>
          </a:p>
          <a:p>
            <a:pPr>
              <a:spcBef>
                <a:spcPts val="1600"/>
              </a:spcBef>
            </a:pPr>
            <a:r>
              <a:rPr lang="en-US" sz="1800" dirty="0"/>
              <a:t>Region Of Interest defines the </a:t>
            </a:r>
            <a:r>
              <a:rPr lang="en-US" sz="1800" b="1" dirty="0"/>
              <a:t>grid cells which will be connected</a:t>
            </a:r>
            <a:r>
              <a:rPr lang="en-US" sz="1800" dirty="0"/>
              <a:t> with the selected geometrical curve.</a:t>
            </a:r>
          </a:p>
          <a:p>
            <a:endParaRPr lang="en-US" dirty="0"/>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10</a:t>
            </a:fld>
            <a:endParaRPr lang="nl-BE" dirty="0"/>
          </a:p>
        </p:txBody>
      </p:sp>
      <p:pic>
        <p:nvPicPr>
          <p:cNvPr id="9" name="Content Placeholder 8">
            <a:extLst>
              <a:ext uri="{FF2B5EF4-FFF2-40B4-BE49-F238E27FC236}">
                <a16:creationId xmlns:a16="http://schemas.microsoft.com/office/drawing/2014/main" id="{E86070A2-C1CF-466A-BDF6-D1A454AD48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4668" y="1435101"/>
            <a:ext cx="5105400" cy="4111847"/>
          </a:xfrm>
        </p:spPr>
      </p:pic>
      <p:sp>
        <p:nvSpPr>
          <p:cNvPr id="4" name="Title 3">
            <a:extLst>
              <a:ext uri="{FF2B5EF4-FFF2-40B4-BE49-F238E27FC236}">
                <a16:creationId xmlns:a16="http://schemas.microsoft.com/office/drawing/2014/main" id="{919CC84F-B941-483B-B74B-DD72C38721A7}"/>
              </a:ext>
            </a:extLst>
          </p:cNvPr>
          <p:cNvSpPr>
            <a:spLocks noGrp="1"/>
          </p:cNvSpPr>
          <p:nvPr>
            <p:ph type="title"/>
          </p:nvPr>
        </p:nvSpPr>
        <p:spPr/>
        <p:txBody>
          <a:bodyPr>
            <a:normAutofit/>
          </a:bodyPr>
          <a:lstStyle/>
          <a:p>
            <a:r>
              <a:rPr lang="en-GB" dirty="0"/>
              <a:t>Multi-Size Grid and Region Of Interest</a:t>
            </a:r>
          </a:p>
        </p:txBody>
      </p:sp>
      <p:sp>
        <p:nvSpPr>
          <p:cNvPr id="8" name="TextBox 7">
            <a:extLst>
              <a:ext uri="{FF2B5EF4-FFF2-40B4-BE49-F238E27FC236}">
                <a16:creationId xmlns:a16="http://schemas.microsoft.com/office/drawing/2014/main" id="{D4ECEE77-5BE1-4CD1-9890-637ADB0DD5F9}"/>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158194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96AAFD-F1CF-4545-BA3E-B6336EB4D96E}"/>
              </a:ext>
            </a:extLst>
          </p:cNvPr>
          <p:cNvSpPr>
            <a:spLocks noGrp="1"/>
          </p:cNvSpPr>
          <p:nvPr>
            <p:ph type="sldNum" sz="quarter" idx="12"/>
          </p:nvPr>
        </p:nvSpPr>
        <p:spPr/>
        <p:txBody>
          <a:bodyPr/>
          <a:lstStyle/>
          <a:p>
            <a:fld id="{F35D8031-C8E5-48F8-A3B6-81643B27A3AF}" type="slidenum">
              <a:rPr lang="nl-BE" smtClean="0"/>
              <a:pPr/>
              <a:t>11</a:t>
            </a:fld>
            <a:endParaRPr lang="nl-BE" dirty="0"/>
          </a:p>
        </p:txBody>
      </p:sp>
      <p:sp>
        <p:nvSpPr>
          <p:cNvPr id="11" name="Title 10">
            <a:extLst>
              <a:ext uri="{FF2B5EF4-FFF2-40B4-BE49-F238E27FC236}">
                <a16:creationId xmlns:a16="http://schemas.microsoft.com/office/drawing/2014/main" id="{CB423AC2-F20B-4444-9B87-B44C213847C8}"/>
              </a:ext>
            </a:extLst>
          </p:cNvPr>
          <p:cNvSpPr>
            <a:spLocks noGrp="1"/>
          </p:cNvSpPr>
          <p:nvPr>
            <p:ph type="title"/>
          </p:nvPr>
        </p:nvSpPr>
        <p:spPr/>
        <p:txBody>
          <a:bodyPr>
            <a:normAutofit/>
          </a:bodyPr>
          <a:lstStyle/>
          <a:p>
            <a:r>
              <a:rPr lang="en-GB" dirty="0"/>
              <a:t>Selected curve geometry: clothoid</a:t>
            </a:r>
          </a:p>
        </p:txBody>
      </p:sp>
      <p:sp>
        <p:nvSpPr>
          <p:cNvPr id="5" name="TextBox 4">
            <a:extLst>
              <a:ext uri="{FF2B5EF4-FFF2-40B4-BE49-F238E27FC236}">
                <a16:creationId xmlns:a16="http://schemas.microsoft.com/office/drawing/2014/main" id="{46524E79-3C5F-4998-BA41-AC6D65EE598F}"/>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pic>
        <p:nvPicPr>
          <p:cNvPr id="6" name="Content Placeholder 5">
            <a:extLst>
              <a:ext uri="{FF2B5EF4-FFF2-40B4-BE49-F238E27FC236}">
                <a16:creationId xmlns:a16="http://schemas.microsoft.com/office/drawing/2014/main" id="{6CE42F5F-418C-4D87-A849-E646B585D1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3104" y="1563023"/>
            <a:ext cx="5105400" cy="4105017"/>
          </a:xfrm>
        </p:spPr>
      </p:pic>
      <mc:AlternateContent xmlns:mc="http://schemas.openxmlformats.org/markup-compatibility/2006" xmlns:a14="http://schemas.microsoft.com/office/drawing/2010/main">
        <mc:Choice Requires="a14">
          <p:sp>
            <p:nvSpPr>
              <p:cNvPr id="8" name="Content Placeholder 9">
                <a:extLst>
                  <a:ext uri="{FF2B5EF4-FFF2-40B4-BE49-F238E27FC236}">
                    <a16:creationId xmlns:a16="http://schemas.microsoft.com/office/drawing/2014/main" id="{DDBB1920-486E-4DBD-95EC-5631EC0E4DEE}"/>
                  </a:ext>
                </a:extLst>
              </p:cNvPr>
              <p:cNvSpPr>
                <a:spLocks noGrp="1"/>
              </p:cNvSpPr>
              <p:nvPr>
                <p:ph type="body" sz="half" idx="2"/>
              </p:nvPr>
            </p:nvSpPr>
            <p:spPr>
              <a:xfrm>
                <a:off x="539552" y="1435101"/>
                <a:ext cx="3463552" cy="4356000"/>
              </a:xfrm>
            </p:spPr>
            <p:txBody>
              <a:bodyPr/>
              <a:lstStyle/>
              <a:p>
                <a:r>
                  <a:rPr lang="en-GB" sz="1800" dirty="0">
                    <a:latin typeface="+mn-lt"/>
                  </a:rPr>
                  <a:t>Each grid in ROI is connected with the origin with a certain end-pose using a </a:t>
                </a:r>
                <a:r>
                  <a:rPr lang="en-GB" sz="1800" b="1" dirty="0">
                    <a:latin typeface="+mn-lt"/>
                  </a:rPr>
                  <a:t>kinematically feasible clothoid </a:t>
                </a:r>
                <a:r>
                  <a:rPr lang="en-GB" sz="1800" dirty="0">
                    <a:latin typeface="+mn-lt"/>
                  </a:rPr>
                  <a:t>(non-holonomic constraints and </a:t>
                </a:r>
                <a14:m>
                  <m:oMath xmlns:m="http://schemas.openxmlformats.org/officeDocument/2006/math">
                    <m:r>
                      <a:rPr lang="en-GB" sz="1800" b="0" i="1" smtClean="0">
                        <a:latin typeface="Cambria Math" panose="02040503050406030204" pitchFamily="18" charset="0"/>
                      </a:rPr>
                      <m:t>𝜅</m:t>
                    </m:r>
                    <m:r>
                      <a:rPr lang="en-GB" sz="1800" b="0" i="1" smtClean="0">
                        <a:latin typeface="Cambria Math" panose="02040503050406030204" pitchFamily="18" charset="0"/>
                      </a:rPr>
                      <m:t>&lt;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𝜅</m:t>
                        </m:r>
                      </m:e>
                      <m:sub>
                        <m:r>
                          <a:rPr lang="en-GB" sz="1800" b="0" i="1" smtClean="0">
                            <a:latin typeface="Cambria Math" panose="02040503050406030204" pitchFamily="18" charset="0"/>
                          </a:rPr>
                          <m:t>𝑚𝑎𝑥</m:t>
                        </m:r>
                      </m:sub>
                    </m:sSub>
                  </m:oMath>
                </a14:m>
                <a:r>
                  <a:rPr lang="en-GB" sz="1800" dirty="0">
                    <a:latin typeface="+mn-lt"/>
                  </a:rPr>
                  <a:t>). </a:t>
                </a:r>
              </a:p>
              <a:p>
                <a:pPr marL="0" indent="0">
                  <a:buNone/>
                </a:pPr>
                <a:endParaRPr lang="en-GB" sz="1800" dirty="0">
                  <a:latin typeface="+mn-lt"/>
                </a:endParaRPr>
              </a:p>
              <a:p>
                <a:pPr marL="0" indent="0">
                  <a:buNone/>
                </a:pPr>
                <a:r>
                  <a:rPr lang="en-GB" sz="1800" dirty="0">
                    <a:latin typeface="+mn-lt"/>
                  </a:rPr>
                  <a:t>Why the clothoid?</a:t>
                </a:r>
              </a:p>
              <a:p>
                <a:pPr marL="285750" indent="-285750">
                  <a:buFont typeface="Arial" panose="020B0604020202020204" pitchFamily="34" charset="0"/>
                  <a:buChar char="•"/>
                </a:pPr>
                <a:r>
                  <a:rPr lang="en-GB" sz="1800" b="1" dirty="0">
                    <a:latin typeface="+mn-lt"/>
                  </a:rPr>
                  <a:t>Curvature changes linearly </a:t>
                </a:r>
                <a:r>
                  <a:rPr lang="en-GB" sz="1800" dirty="0">
                    <a:latin typeface="+mn-lt"/>
                  </a:rPr>
                  <a:t>w.r.t. the arc length</a:t>
                </a:r>
              </a:p>
              <a:p>
                <a:pPr marL="285750" indent="-285750">
                  <a:buFont typeface="Arial" panose="020B0604020202020204" pitchFamily="34" charset="0"/>
                  <a:buChar char="•"/>
                </a:pPr>
                <a:r>
                  <a:rPr lang="en-GB" sz="1800" dirty="0">
                    <a:latin typeface="+mn-lt"/>
                  </a:rPr>
                  <a:t>More </a:t>
                </a:r>
                <a:r>
                  <a:rPr lang="en-GB" sz="1800" b="1" dirty="0">
                    <a:latin typeface="+mn-lt"/>
                  </a:rPr>
                  <a:t>flexible formulation </a:t>
                </a:r>
                <a:r>
                  <a:rPr lang="en-GB" sz="1800" dirty="0">
                    <a:latin typeface="+mn-lt"/>
                  </a:rPr>
                  <a:t>compared to circular arc</a:t>
                </a:r>
              </a:p>
              <a:p>
                <a:pPr marL="285750" indent="-285750">
                  <a:buFont typeface="Arial" panose="020B0604020202020204" pitchFamily="34" charset="0"/>
                  <a:buChar char="•"/>
                </a:pPr>
                <a:r>
                  <a:rPr lang="en-US" sz="1800" dirty="0">
                    <a:latin typeface="+mn-lt"/>
                  </a:rPr>
                  <a:t>“</a:t>
                </a:r>
                <a:r>
                  <a:rPr lang="fr-BE" sz="1800" dirty="0">
                    <a:latin typeface="+mn-lt"/>
                  </a:rPr>
                  <a:t>Ideal</a:t>
                </a:r>
                <a:r>
                  <a:rPr lang="en-US" sz="1800" dirty="0">
                    <a:latin typeface="+mn-lt"/>
                  </a:rPr>
                  <a:t>” characteristic, when driving at constant speed, the </a:t>
                </a:r>
                <a:r>
                  <a:rPr lang="en-US" sz="1800" b="1" dirty="0">
                    <a:latin typeface="+mn-lt"/>
                  </a:rPr>
                  <a:t>wheel velocity </a:t>
                </a:r>
                <a:r>
                  <a:rPr lang="en-US" sz="1800" dirty="0">
                    <a:latin typeface="+mn-lt"/>
                  </a:rPr>
                  <a:t>(=actuator) only has to </a:t>
                </a:r>
                <a:r>
                  <a:rPr lang="en-US" sz="1800" b="1" dirty="0">
                    <a:latin typeface="+mn-lt"/>
                  </a:rPr>
                  <a:t>change linearly</a:t>
                </a:r>
                <a:r>
                  <a:rPr lang="en-US" sz="1800" dirty="0">
                    <a:latin typeface="+mn-lt"/>
                  </a:rPr>
                  <a:t>.</a:t>
                </a:r>
              </a:p>
            </p:txBody>
          </p:sp>
        </mc:Choice>
        <mc:Fallback xmlns="">
          <p:sp>
            <p:nvSpPr>
              <p:cNvPr id="8" name="Content Placeholder 9">
                <a:extLst>
                  <a:ext uri="{FF2B5EF4-FFF2-40B4-BE49-F238E27FC236}">
                    <a16:creationId xmlns:a16="http://schemas.microsoft.com/office/drawing/2014/main" id="{DDBB1920-486E-4DBD-95EC-5631EC0E4DEE}"/>
                  </a:ext>
                </a:extLst>
              </p:cNvPr>
              <p:cNvSpPr>
                <a:spLocks noGrp="1" noRot="1" noChangeAspect="1" noMove="1" noResize="1" noEditPoints="1" noAdjustHandles="1" noChangeArrowheads="1" noChangeShapeType="1" noTextEdit="1"/>
              </p:cNvSpPr>
              <p:nvPr>
                <p:ph type="body" sz="half" idx="2"/>
              </p:nvPr>
            </p:nvSpPr>
            <p:spPr>
              <a:xfrm>
                <a:off x="539552" y="1435101"/>
                <a:ext cx="3463552" cy="4356000"/>
              </a:xfrm>
              <a:blipFill>
                <a:blip r:embed="rId4"/>
                <a:stretch>
                  <a:fillRect l="-4225" t="-1818" r="-5282" b="-6573"/>
                </a:stretch>
              </a:blipFill>
            </p:spPr>
            <p:txBody>
              <a:bodyPr/>
              <a:lstStyle/>
              <a:p>
                <a:r>
                  <a:rPr lang="en-GB">
                    <a:noFill/>
                  </a:rPr>
                  <a:t> </a:t>
                </a:r>
              </a:p>
            </p:txBody>
          </p:sp>
        </mc:Fallback>
      </mc:AlternateContent>
    </p:spTree>
    <p:extLst>
      <p:ext uri="{BB962C8B-B14F-4D97-AF65-F5344CB8AC3E}">
        <p14:creationId xmlns:p14="http://schemas.microsoft.com/office/powerpoint/2010/main" val="249519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A9B8675-6458-4E04-B2A6-AB62C091BCE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32826" y="2096730"/>
            <a:ext cx="6048672" cy="3919343"/>
          </a:xfrm>
        </p:spPr>
      </p:pic>
      <p:sp>
        <p:nvSpPr>
          <p:cNvPr id="3" name="Text Placeholder 2">
            <a:extLst>
              <a:ext uri="{FF2B5EF4-FFF2-40B4-BE49-F238E27FC236}">
                <a16:creationId xmlns:a16="http://schemas.microsoft.com/office/drawing/2014/main" id="{1AED31BC-2330-4D00-844F-347C9CC15CD5}"/>
              </a:ext>
            </a:extLst>
          </p:cNvPr>
          <p:cNvSpPr>
            <a:spLocks noGrp="1"/>
          </p:cNvSpPr>
          <p:nvPr>
            <p:ph type="body" sz="half" idx="2"/>
          </p:nvPr>
        </p:nvSpPr>
        <p:spPr>
          <a:xfrm>
            <a:off x="534692" y="1326929"/>
            <a:ext cx="8339308" cy="552218"/>
          </a:xfrm>
        </p:spPr>
        <p:txBody>
          <a:bodyPr/>
          <a:lstStyle/>
          <a:p>
            <a:r>
              <a:rPr lang="en-US" sz="2000" dirty="0"/>
              <a:t>Larger variety of local paths obtained by repeating previous steps at different Expansion Positions.</a:t>
            </a:r>
          </a:p>
        </p:txBody>
      </p:sp>
      <p:sp>
        <p:nvSpPr>
          <p:cNvPr id="7" name="Slide Number Placeholder 6">
            <a:extLst>
              <a:ext uri="{FF2B5EF4-FFF2-40B4-BE49-F238E27FC236}">
                <a16:creationId xmlns:a16="http://schemas.microsoft.com/office/drawing/2014/main" id="{D696AAFD-F1CF-4545-BA3E-B6336EB4D96E}"/>
              </a:ext>
            </a:extLst>
          </p:cNvPr>
          <p:cNvSpPr>
            <a:spLocks noGrp="1"/>
          </p:cNvSpPr>
          <p:nvPr>
            <p:ph type="sldNum" sz="quarter" idx="12"/>
          </p:nvPr>
        </p:nvSpPr>
        <p:spPr/>
        <p:txBody>
          <a:bodyPr/>
          <a:lstStyle/>
          <a:p>
            <a:fld id="{F35D8031-C8E5-48F8-A3B6-81643B27A3AF}" type="slidenum">
              <a:rPr lang="nl-BE" smtClean="0"/>
              <a:pPr/>
              <a:t>12</a:t>
            </a:fld>
            <a:endParaRPr lang="nl-BE" dirty="0"/>
          </a:p>
        </p:txBody>
      </p:sp>
      <p:sp>
        <p:nvSpPr>
          <p:cNvPr id="2" name="Title 1">
            <a:extLst>
              <a:ext uri="{FF2B5EF4-FFF2-40B4-BE49-F238E27FC236}">
                <a16:creationId xmlns:a16="http://schemas.microsoft.com/office/drawing/2014/main" id="{A8697FBD-57CF-4F6D-96D4-B01F9CC3DD77}"/>
              </a:ext>
            </a:extLst>
          </p:cNvPr>
          <p:cNvSpPr>
            <a:spLocks noGrp="1"/>
          </p:cNvSpPr>
          <p:nvPr>
            <p:ph type="title"/>
          </p:nvPr>
        </p:nvSpPr>
        <p:spPr/>
        <p:txBody>
          <a:bodyPr/>
          <a:lstStyle/>
          <a:p>
            <a:r>
              <a:rPr lang="en-GB" dirty="0"/>
              <a:t>Expansion Positions</a:t>
            </a:r>
          </a:p>
        </p:txBody>
      </p:sp>
      <p:sp>
        <p:nvSpPr>
          <p:cNvPr id="9" name="TextBox 8">
            <a:extLst>
              <a:ext uri="{FF2B5EF4-FFF2-40B4-BE49-F238E27FC236}">
                <a16:creationId xmlns:a16="http://schemas.microsoft.com/office/drawing/2014/main" id="{3E3343CD-2E95-4385-AFFA-3AAADEA6D07C}"/>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366828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10EB62-51FE-4010-A3E3-E837324C76FD}"/>
              </a:ext>
            </a:extLst>
          </p:cNvPr>
          <p:cNvSpPr>
            <a:spLocks noGrp="1"/>
          </p:cNvSpPr>
          <p:nvPr>
            <p:ph type="title"/>
          </p:nvPr>
        </p:nvSpPr>
        <p:spPr/>
        <p:txBody>
          <a:bodyPr>
            <a:normAutofit fontScale="90000"/>
          </a:bodyPr>
          <a:lstStyle/>
          <a:p>
            <a:r>
              <a:rPr lang="en-GB" dirty="0"/>
              <a:t>Fixed set of trajectories based on Clothoids</a:t>
            </a:r>
          </a:p>
        </p:txBody>
      </p:sp>
      <p:sp>
        <p:nvSpPr>
          <p:cNvPr id="5" name="Slide Number Placeholder 4">
            <a:extLst>
              <a:ext uri="{FF2B5EF4-FFF2-40B4-BE49-F238E27FC236}">
                <a16:creationId xmlns:a16="http://schemas.microsoft.com/office/drawing/2014/main" id="{F2BA6CB5-0787-414A-AE64-CE0F7E177FED}"/>
              </a:ext>
            </a:extLst>
          </p:cNvPr>
          <p:cNvSpPr>
            <a:spLocks noGrp="1"/>
          </p:cNvSpPr>
          <p:nvPr>
            <p:ph type="sldNum" sz="quarter" idx="12"/>
          </p:nvPr>
        </p:nvSpPr>
        <p:spPr/>
        <p:txBody>
          <a:bodyPr/>
          <a:lstStyle/>
          <a:p>
            <a:fld id="{F35D8031-C8E5-48F8-A3B6-81643B27A3AF}" type="slidenum">
              <a:rPr lang="nl-BE" smtClean="0"/>
              <a:pPr/>
              <a:t>13</a:t>
            </a:fld>
            <a:endParaRPr lang="nl-BE"/>
          </a:p>
        </p:txBody>
      </p:sp>
      <p:pic>
        <p:nvPicPr>
          <p:cNvPr id="7" name="Content Placeholder 6">
            <a:extLst>
              <a:ext uri="{FF2B5EF4-FFF2-40B4-BE49-F238E27FC236}">
                <a16:creationId xmlns:a16="http://schemas.microsoft.com/office/drawing/2014/main" id="{6F32769E-9C5A-4393-9381-75025B806DF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7744" y="1195777"/>
            <a:ext cx="4599496" cy="4734887"/>
          </a:xfrm>
        </p:spPr>
      </p:pic>
      <p:sp>
        <p:nvSpPr>
          <p:cNvPr id="8" name="TextBox 7">
            <a:extLst>
              <a:ext uri="{FF2B5EF4-FFF2-40B4-BE49-F238E27FC236}">
                <a16:creationId xmlns:a16="http://schemas.microsoft.com/office/drawing/2014/main" id="{7ECCC6DF-1BD0-4E73-B6E9-F92A65B17657}"/>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362524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C2268E7-4496-4BEA-B242-9547D2944F93}"/>
              </a:ext>
            </a:extLst>
          </p:cNvPr>
          <p:cNvSpPr>
            <a:spLocks noGrp="1"/>
          </p:cNvSpPr>
          <p:nvPr>
            <p:ph type="body" sz="half" idx="2"/>
          </p:nvPr>
        </p:nvSpPr>
        <p:spPr>
          <a:xfrm>
            <a:off x="539552" y="1435101"/>
            <a:ext cx="3600400" cy="4356000"/>
          </a:xfrm>
        </p:spPr>
        <p:txBody>
          <a:bodyPr/>
          <a:lstStyle/>
          <a:p>
            <a:r>
              <a:rPr lang="en-US" sz="1800" dirty="0"/>
              <a:t>Precompute space the wheelchair occupies when taking each path.</a:t>
            </a:r>
            <a:br>
              <a:rPr lang="en-US" sz="1800" dirty="0"/>
            </a:br>
            <a:br>
              <a:rPr lang="en-US" sz="1800" dirty="0"/>
            </a:br>
            <a:r>
              <a:rPr lang="en-US" sz="1800" dirty="0"/>
              <a:t>Structure </a:t>
            </a:r>
            <a:r>
              <a:rPr lang="en-US" sz="1800" b="1" dirty="0"/>
              <a:t>lookup table optimized</a:t>
            </a:r>
            <a:r>
              <a:rPr lang="en-US" sz="1800" dirty="0"/>
              <a:t>, </a:t>
            </a:r>
            <a:r>
              <a:rPr lang="en-GB" sz="1800" dirty="0"/>
              <a:t>each occupied cell contains:</a:t>
            </a:r>
          </a:p>
          <a:p>
            <a:pPr marL="285750" indent="-285750">
              <a:buFont typeface="Arial" panose="020B0604020202020204" pitchFamily="34" charset="0"/>
              <a:buChar char="•"/>
            </a:pPr>
            <a:r>
              <a:rPr lang="en-GB" sz="1800" dirty="0"/>
              <a:t>Which path the robot took when going trough it</a:t>
            </a:r>
          </a:p>
          <a:p>
            <a:pPr marL="285750" indent="-285750">
              <a:buFont typeface="Arial" panose="020B0604020202020204" pitchFamily="34" charset="0"/>
              <a:buChar char="•"/>
            </a:pPr>
            <a:r>
              <a:rPr lang="en-GB" sz="1800" dirty="0"/>
              <a:t>Its corresponding path length</a:t>
            </a:r>
          </a:p>
          <a:p>
            <a:br>
              <a:rPr lang="en-GB" sz="1800" dirty="0"/>
            </a:br>
            <a:r>
              <a:rPr lang="en-GB" sz="1800" dirty="0"/>
              <a:t>Online phase: </a:t>
            </a:r>
            <a:br>
              <a:rPr lang="en-GB" sz="1800" dirty="0"/>
            </a:br>
            <a:r>
              <a:rPr lang="en-GB" sz="1800" b="1" dirty="0"/>
              <a:t>Matching the occupied grid </a:t>
            </a:r>
            <a:r>
              <a:rPr lang="en-GB" sz="1800" dirty="0"/>
              <a:t>cells in the environment with cells from the </a:t>
            </a:r>
            <a:r>
              <a:rPr lang="en-GB" sz="1800" b="1" dirty="0"/>
              <a:t>lookup table</a:t>
            </a:r>
            <a:endParaRPr lang="en-US" sz="1800" b="1" dirty="0"/>
          </a:p>
        </p:txBody>
      </p:sp>
      <p:sp>
        <p:nvSpPr>
          <p:cNvPr id="3" name="Slide Number Placeholder 2">
            <a:extLst>
              <a:ext uri="{FF2B5EF4-FFF2-40B4-BE49-F238E27FC236}">
                <a16:creationId xmlns:a16="http://schemas.microsoft.com/office/drawing/2014/main" id="{811FCE87-0467-4931-BDF2-C60F0B1BAD13}"/>
              </a:ext>
            </a:extLst>
          </p:cNvPr>
          <p:cNvSpPr>
            <a:spLocks noGrp="1"/>
          </p:cNvSpPr>
          <p:nvPr>
            <p:ph type="sldNum" sz="quarter" idx="12"/>
          </p:nvPr>
        </p:nvSpPr>
        <p:spPr/>
        <p:txBody>
          <a:bodyPr/>
          <a:lstStyle/>
          <a:p>
            <a:fld id="{F35D8031-C8E5-48F8-A3B6-81643B27A3AF}" type="slidenum">
              <a:rPr lang="nl-BE" smtClean="0"/>
              <a:pPr/>
              <a:t>14</a:t>
            </a:fld>
            <a:endParaRPr lang="nl-BE" dirty="0"/>
          </a:p>
        </p:txBody>
      </p:sp>
      <p:sp>
        <p:nvSpPr>
          <p:cNvPr id="4" name="Title 3">
            <a:extLst>
              <a:ext uri="{FF2B5EF4-FFF2-40B4-BE49-F238E27FC236}">
                <a16:creationId xmlns:a16="http://schemas.microsoft.com/office/drawing/2014/main" id="{A8619CCF-8FE2-43C2-9B6B-EEDD7188DE84}"/>
              </a:ext>
            </a:extLst>
          </p:cNvPr>
          <p:cNvSpPr>
            <a:spLocks noGrp="1"/>
          </p:cNvSpPr>
          <p:nvPr>
            <p:ph type="title"/>
          </p:nvPr>
        </p:nvSpPr>
        <p:spPr/>
        <p:txBody>
          <a:bodyPr>
            <a:noAutofit/>
          </a:bodyPr>
          <a:lstStyle/>
          <a:p>
            <a:r>
              <a:rPr lang="en-GB" sz="2800" dirty="0"/>
              <a:t>Precomputed lookup table for fast collision checking</a:t>
            </a:r>
          </a:p>
        </p:txBody>
      </p:sp>
      <p:sp>
        <p:nvSpPr>
          <p:cNvPr id="8" name="TextBox 7">
            <a:extLst>
              <a:ext uri="{FF2B5EF4-FFF2-40B4-BE49-F238E27FC236}">
                <a16:creationId xmlns:a16="http://schemas.microsoft.com/office/drawing/2014/main" id="{0ABC2D56-D990-4F33-AB3B-A583C9EEE922}"/>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pic>
        <p:nvPicPr>
          <p:cNvPr id="16" name="Content Placeholder 15">
            <a:extLst>
              <a:ext uri="{FF2B5EF4-FFF2-40B4-BE49-F238E27FC236}">
                <a16:creationId xmlns:a16="http://schemas.microsoft.com/office/drawing/2014/main" id="{77728AE8-1A35-44A1-8296-33713E10D1C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12674" y="1446044"/>
            <a:ext cx="4490679" cy="4053728"/>
          </a:xfrm>
        </p:spPr>
      </p:pic>
    </p:spTree>
    <p:extLst>
      <p:ext uri="{BB962C8B-B14F-4D97-AF65-F5344CB8AC3E}">
        <p14:creationId xmlns:p14="http://schemas.microsoft.com/office/powerpoint/2010/main" val="7152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10EB62-51FE-4010-A3E3-E837324C76FD}"/>
              </a:ext>
            </a:extLst>
          </p:cNvPr>
          <p:cNvSpPr>
            <a:spLocks noGrp="1"/>
          </p:cNvSpPr>
          <p:nvPr>
            <p:ph type="title"/>
          </p:nvPr>
        </p:nvSpPr>
        <p:spPr/>
        <p:txBody>
          <a:bodyPr/>
          <a:lstStyle/>
          <a:p>
            <a:r>
              <a:rPr lang="en-GB" dirty="0"/>
              <a:t>Clothoidal Local Path Template</a:t>
            </a:r>
          </a:p>
        </p:txBody>
      </p:sp>
      <p:sp>
        <p:nvSpPr>
          <p:cNvPr id="5" name="Slide Number Placeholder 4">
            <a:extLst>
              <a:ext uri="{FF2B5EF4-FFF2-40B4-BE49-F238E27FC236}">
                <a16:creationId xmlns:a16="http://schemas.microsoft.com/office/drawing/2014/main" id="{F2BA6CB5-0787-414A-AE64-CE0F7E177FED}"/>
              </a:ext>
            </a:extLst>
          </p:cNvPr>
          <p:cNvSpPr>
            <a:spLocks noGrp="1"/>
          </p:cNvSpPr>
          <p:nvPr>
            <p:ph type="sldNum" sz="quarter" idx="12"/>
          </p:nvPr>
        </p:nvSpPr>
        <p:spPr/>
        <p:txBody>
          <a:bodyPr/>
          <a:lstStyle/>
          <a:p>
            <a:fld id="{F35D8031-C8E5-48F8-A3B6-81643B27A3AF}" type="slidenum">
              <a:rPr lang="nl-BE" smtClean="0"/>
              <a:pPr/>
              <a:t>15</a:t>
            </a:fld>
            <a:endParaRPr lang="nl-BE"/>
          </a:p>
        </p:txBody>
      </p:sp>
      <p:pic>
        <p:nvPicPr>
          <p:cNvPr id="7" name="Content Placeholder 6">
            <a:extLst>
              <a:ext uri="{FF2B5EF4-FFF2-40B4-BE49-F238E27FC236}">
                <a16:creationId xmlns:a16="http://schemas.microsoft.com/office/drawing/2014/main" id="{BC32A9C5-B41E-4F46-BB76-E8CF3FF00442}"/>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624" y="952310"/>
            <a:ext cx="6552280" cy="5645042"/>
          </a:xfrm>
        </p:spPr>
      </p:pic>
      <p:sp>
        <p:nvSpPr>
          <p:cNvPr id="8" name="TextBox 7">
            <a:extLst>
              <a:ext uri="{FF2B5EF4-FFF2-40B4-BE49-F238E27FC236}">
                <a16:creationId xmlns:a16="http://schemas.microsoft.com/office/drawing/2014/main" id="{FB4E0B20-386C-4929-B5F0-56B1A1197D29}"/>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1070969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solidFill>
                  <a:srgbClr val="FF0000"/>
                </a:solidFill>
              </a:rPr>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16</a:t>
            </a:fld>
            <a:endParaRPr lang="nl-BE" dirty="0"/>
          </a:p>
        </p:txBody>
      </p:sp>
    </p:spTree>
    <p:extLst>
      <p:ext uri="{BB962C8B-B14F-4D97-AF65-F5344CB8AC3E}">
        <p14:creationId xmlns:p14="http://schemas.microsoft.com/office/powerpoint/2010/main" val="120039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B0EBC1-BC17-45E8-BA1E-5771F7EA855C}"/>
              </a:ext>
            </a:extLst>
          </p:cNvPr>
          <p:cNvSpPr>
            <a:spLocks noGrp="1"/>
          </p:cNvSpPr>
          <p:nvPr>
            <p:ph type="body" sz="half" idx="2"/>
          </p:nvPr>
        </p:nvSpPr>
        <p:spPr>
          <a:xfrm>
            <a:off x="539552" y="1435100"/>
            <a:ext cx="3699448" cy="4612899"/>
          </a:xfrm>
        </p:spPr>
        <p:txBody>
          <a:bodyPr/>
          <a:lstStyle/>
          <a:p>
            <a:r>
              <a:rPr lang="en-GB" sz="1800" dirty="0"/>
              <a:t>Two scenario’s :</a:t>
            </a:r>
          </a:p>
          <a:p>
            <a:pPr marL="285750" indent="-285750">
              <a:buFont typeface="Arial" panose="020B0604020202020204" pitchFamily="34" charset="0"/>
              <a:buChar char="•"/>
            </a:pPr>
            <a:r>
              <a:rPr lang="en-GB" sz="1800" dirty="0"/>
              <a:t>Forward driving trough a doorway</a:t>
            </a:r>
          </a:p>
          <a:p>
            <a:pPr marL="285750" indent="-285750">
              <a:buFont typeface="Arial" panose="020B0604020202020204" pitchFamily="34" charset="0"/>
              <a:buChar char="•"/>
            </a:pPr>
            <a:r>
              <a:rPr lang="en-GB" sz="1800" dirty="0"/>
              <a:t>Backwards driving in an elevator</a:t>
            </a:r>
            <a:br>
              <a:rPr lang="en-GB" sz="1800" dirty="0"/>
            </a:br>
            <a:endParaRPr lang="en-GB" sz="1800" dirty="0"/>
          </a:p>
          <a:p>
            <a:r>
              <a:rPr lang="en-GB" sz="1800" dirty="0"/>
              <a:t>A uniformly distributed set of start poses is created.</a:t>
            </a:r>
            <a:br>
              <a:rPr lang="en-GB" sz="1800" dirty="0"/>
            </a:br>
            <a:endParaRPr lang="en-GB" sz="1800" dirty="0"/>
          </a:p>
          <a:p>
            <a:r>
              <a:rPr lang="en-GB" sz="1800" dirty="0"/>
              <a:t>Each LPT is positioned on the different start poses. </a:t>
            </a:r>
            <a:r>
              <a:rPr lang="en-GB" sz="1800" b="1" dirty="0"/>
              <a:t>Successful</a:t>
            </a:r>
            <a:r>
              <a:rPr lang="en-GB" sz="1800" dirty="0"/>
              <a:t> if it achieves to plan a path trough the </a:t>
            </a:r>
            <a:r>
              <a:rPr lang="en-GB" sz="1800" b="1" dirty="0"/>
              <a:t>goal region</a:t>
            </a:r>
            <a:r>
              <a:rPr lang="en-GB" sz="1800" dirty="0"/>
              <a:t>.</a:t>
            </a:r>
            <a:br>
              <a:rPr lang="en-GB" sz="1800" dirty="0"/>
            </a:br>
            <a:br>
              <a:rPr lang="en-GB" sz="1800" dirty="0"/>
            </a:br>
            <a:r>
              <a:rPr lang="en-GB" sz="1800" dirty="0"/>
              <a:t>3 Cases : only circular, both and only clothoidal.</a:t>
            </a:r>
          </a:p>
          <a:p>
            <a:endParaRPr lang="en-GB" sz="1800" dirty="0"/>
          </a:p>
          <a:p>
            <a:endParaRPr lang="en-GB" sz="1800" dirty="0"/>
          </a:p>
        </p:txBody>
      </p:sp>
      <p:sp>
        <p:nvSpPr>
          <p:cNvPr id="5" name="Slide Number Placeholder 4">
            <a:extLst>
              <a:ext uri="{FF2B5EF4-FFF2-40B4-BE49-F238E27FC236}">
                <a16:creationId xmlns:a16="http://schemas.microsoft.com/office/drawing/2014/main" id="{F2BA6CB5-0787-414A-AE64-CE0F7E177FED}"/>
              </a:ext>
            </a:extLst>
          </p:cNvPr>
          <p:cNvSpPr>
            <a:spLocks noGrp="1"/>
          </p:cNvSpPr>
          <p:nvPr>
            <p:ph type="sldNum" sz="quarter" idx="12"/>
          </p:nvPr>
        </p:nvSpPr>
        <p:spPr/>
        <p:txBody>
          <a:bodyPr/>
          <a:lstStyle/>
          <a:p>
            <a:fld id="{F35D8031-C8E5-48F8-A3B6-81643B27A3AF}" type="slidenum">
              <a:rPr lang="nl-BE" smtClean="0"/>
              <a:pPr/>
              <a:t>17</a:t>
            </a:fld>
            <a:endParaRPr lang="nl-BE"/>
          </a:p>
        </p:txBody>
      </p:sp>
      <p:sp>
        <p:nvSpPr>
          <p:cNvPr id="6" name="Title 5">
            <a:extLst>
              <a:ext uri="{FF2B5EF4-FFF2-40B4-BE49-F238E27FC236}">
                <a16:creationId xmlns:a16="http://schemas.microsoft.com/office/drawing/2014/main" id="{CE10EB62-51FE-4010-A3E3-E837324C76FD}"/>
              </a:ext>
            </a:extLst>
          </p:cNvPr>
          <p:cNvSpPr>
            <a:spLocks noGrp="1"/>
          </p:cNvSpPr>
          <p:nvPr>
            <p:ph type="title"/>
          </p:nvPr>
        </p:nvSpPr>
        <p:spPr/>
        <p:txBody>
          <a:bodyPr>
            <a:normAutofit/>
          </a:bodyPr>
          <a:lstStyle/>
          <a:p>
            <a:r>
              <a:rPr lang="en-GB" dirty="0"/>
              <a:t>Path Planning Performance</a:t>
            </a:r>
          </a:p>
        </p:txBody>
      </p:sp>
      <p:sp>
        <p:nvSpPr>
          <p:cNvPr id="8" name="TextBox 7">
            <a:extLst>
              <a:ext uri="{FF2B5EF4-FFF2-40B4-BE49-F238E27FC236}">
                <a16:creationId xmlns:a16="http://schemas.microsoft.com/office/drawing/2014/main" id="{F37859B6-EC0C-4874-92A2-007C8B4FF864}"/>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pic>
        <p:nvPicPr>
          <p:cNvPr id="9" name="Content Placeholder 10">
            <a:extLst>
              <a:ext uri="{FF2B5EF4-FFF2-40B4-BE49-F238E27FC236}">
                <a16:creationId xmlns:a16="http://schemas.microsoft.com/office/drawing/2014/main" id="{410BB85D-40B7-4E7F-BF5B-D7CF7857CE9E}"/>
              </a:ext>
            </a:extLst>
          </p:cNvPr>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0420" y="1435100"/>
            <a:ext cx="4886076" cy="4360863"/>
          </a:xfrm>
        </p:spPr>
      </p:pic>
    </p:spTree>
    <p:extLst>
      <p:ext uri="{BB962C8B-B14F-4D97-AF65-F5344CB8AC3E}">
        <p14:creationId xmlns:p14="http://schemas.microsoft.com/office/powerpoint/2010/main" val="2818733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6D3C8-F626-4757-97E6-76518EC37EC5}"/>
              </a:ext>
            </a:extLst>
          </p:cNvPr>
          <p:cNvSpPr>
            <a:spLocks noGrp="1"/>
          </p:cNvSpPr>
          <p:nvPr>
            <p:ph type="title"/>
          </p:nvPr>
        </p:nvSpPr>
        <p:spPr/>
        <p:txBody>
          <a:bodyPr/>
          <a:lstStyle/>
          <a:p>
            <a:r>
              <a:rPr lang="en-GB" dirty="0"/>
              <a:t>Path Planning Performance</a:t>
            </a:r>
          </a:p>
        </p:txBody>
      </p:sp>
      <p:sp>
        <p:nvSpPr>
          <p:cNvPr id="2" name="Text Placeholder 1">
            <a:extLst>
              <a:ext uri="{FF2B5EF4-FFF2-40B4-BE49-F238E27FC236}">
                <a16:creationId xmlns:a16="http://schemas.microsoft.com/office/drawing/2014/main" id="{895CECB5-2494-492F-A4DE-4D753F31A265}"/>
              </a:ext>
            </a:extLst>
          </p:cNvPr>
          <p:cNvSpPr>
            <a:spLocks noGrp="1"/>
          </p:cNvSpPr>
          <p:nvPr>
            <p:ph type="body" idx="1"/>
          </p:nvPr>
        </p:nvSpPr>
        <p:spPr/>
        <p:txBody>
          <a:bodyPr/>
          <a:lstStyle/>
          <a:p>
            <a:r>
              <a:rPr lang="en-GB" dirty="0"/>
              <a:t>Successful circular LPT</a:t>
            </a:r>
          </a:p>
        </p:txBody>
      </p:sp>
      <p:pic>
        <p:nvPicPr>
          <p:cNvPr id="11" name="Content Placeholder 10">
            <a:extLst>
              <a:ext uri="{FF2B5EF4-FFF2-40B4-BE49-F238E27FC236}">
                <a16:creationId xmlns:a16="http://schemas.microsoft.com/office/drawing/2014/main" id="{D3421A5E-4091-455E-8EB8-079D34584A1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4" y="2390443"/>
            <a:ext cx="4040180" cy="3001039"/>
          </a:xfrm>
        </p:spPr>
      </p:pic>
      <p:sp>
        <p:nvSpPr>
          <p:cNvPr id="4" name="Text Placeholder 3">
            <a:extLst>
              <a:ext uri="{FF2B5EF4-FFF2-40B4-BE49-F238E27FC236}">
                <a16:creationId xmlns:a16="http://schemas.microsoft.com/office/drawing/2014/main" id="{DCAEFB45-2F12-46E4-BF5C-FAC951799C17}"/>
              </a:ext>
            </a:extLst>
          </p:cNvPr>
          <p:cNvSpPr>
            <a:spLocks noGrp="1"/>
          </p:cNvSpPr>
          <p:nvPr>
            <p:ph type="body" sz="quarter" idx="3"/>
          </p:nvPr>
        </p:nvSpPr>
        <p:spPr/>
        <p:txBody>
          <a:bodyPr/>
          <a:lstStyle/>
          <a:p>
            <a:r>
              <a:rPr lang="en-GB" dirty="0"/>
              <a:t>Successful clothoidal LPT</a:t>
            </a:r>
          </a:p>
        </p:txBody>
      </p:sp>
      <p:pic>
        <p:nvPicPr>
          <p:cNvPr id="13" name="Content Placeholder 12">
            <a:extLst>
              <a:ext uri="{FF2B5EF4-FFF2-40B4-BE49-F238E27FC236}">
                <a16:creationId xmlns:a16="http://schemas.microsoft.com/office/drawing/2014/main" id="{76681662-7EA2-41B5-AC79-3AAB42BAEFDB}"/>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824413" y="2391030"/>
            <a:ext cx="4038600" cy="2999865"/>
          </a:xfrm>
        </p:spPr>
      </p:pic>
      <p:sp>
        <p:nvSpPr>
          <p:cNvPr id="3" name="Slide Number Placeholder 2">
            <a:extLst>
              <a:ext uri="{FF2B5EF4-FFF2-40B4-BE49-F238E27FC236}">
                <a16:creationId xmlns:a16="http://schemas.microsoft.com/office/drawing/2014/main" id="{7630656B-655A-461A-BE0E-6B3D74E4A257}"/>
              </a:ext>
            </a:extLst>
          </p:cNvPr>
          <p:cNvSpPr>
            <a:spLocks noGrp="1"/>
          </p:cNvSpPr>
          <p:nvPr>
            <p:ph type="sldNum" sz="quarter" idx="12"/>
          </p:nvPr>
        </p:nvSpPr>
        <p:spPr/>
        <p:txBody>
          <a:bodyPr/>
          <a:lstStyle/>
          <a:p>
            <a:fld id="{F35D8031-C8E5-48F8-A3B6-81643B27A3AF}" type="slidenum">
              <a:rPr lang="nl-BE" smtClean="0"/>
              <a:pPr/>
              <a:t>18</a:t>
            </a:fld>
            <a:endParaRPr lang="nl-BE" dirty="0"/>
          </a:p>
        </p:txBody>
      </p:sp>
      <p:sp>
        <p:nvSpPr>
          <p:cNvPr id="6" name="TextBox 5">
            <a:extLst>
              <a:ext uri="{FF2B5EF4-FFF2-40B4-BE49-F238E27FC236}">
                <a16:creationId xmlns:a16="http://schemas.microsoft.com/office/drawing/2014/main" id="{DB536662-FC50-421F-936B-71BA9966F2F6}"/>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spTree>
    <p:extLst>
      <p:ext uri="{BB962C8B-B14F-4D97-AF65-F5344CB8AC3E}">
        <p14:creationId xmlns:p14="http://schemas.microsoft.com/office/powerpoint/2010/main" val="187004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142626-BF3F-4E3C-9FA9-701EF055C973}"/>
              </a:ext>
            </a:extLst>
          </p:cNvPr>
          <p:cNvSpPr>
            <a:spLocks noGrp="1"/>
          </p:cNvSpPr>
          <p:nvPr>
            <p:ph type="body" sz="half" idx="2"/>
          </p:nvPr>
        </p:nvSpPr>
        <p:spPr>
          <a:xfrm>
            <a:off x="539552" y="1435101"/>
            <a:ext cx="3699448" cy="4356000"/>
          </a:xfrm>
        </p:spPr>
        <p:txBody>
          <a:bodyPr/>
          <a:lstStyle/>
          <a:p>
            <a:r>
              <a:rPr lang="en-GB" sz="1800" dirty="0"/>
              <a:t>Common start poses in front of the goal</a:t>
            </a:r>
            <a:br>
              <a:rPr lang="en-GB" sz="1800" dirty="0"/>
            </a:br>
            <a:endParaRPr lang="en-GB" sz="1800" dirty="0"/>
          </a:p>
          <a:p>
            <a:r>
              <a:rPr lang="en-GB" sz="1800" dirty="0"/>
              <a:t>Lower end favours the circular LPT</a:t>
            </a:r>
            <a:br>
              <a:rPr lang="en-GB" sz="1800" dirty="0"/>
            </a:br>
            <a:br>
              <a:rPr lang="en-GB" sz="1800" dirty="0"/>
            </a:br>
            <a:r>
              <a:rPr lang="en-GB" sz="1800" dirty="0"/>
              <a:t>From the moment a more complex path is needed, only the clothoidal LPT is successful</a:t>
            </a:r>
            <a:br>
              <a:rPr lang="en-GB" sz="1800" dirty="0"/>
            </a:br>
            <a:br>
              <a:rPr lang="en-GB" sz="1800" dirty="0"/>
            </a:br>
            <a:r>
              <a:rPr lang="en-GB" sz="1800" dirty="0"/>
              <a:t>Clothoidal LPT: 87% successful</a:t>
            </a:r>
          </a:p>
          <a:p>
            <a:r>
              <a:rPr lang="en-GB" sz="1800" dirty="0"/>
              <a:t>Circular LPT: 60% successful</a:t>
            </a:r>
          </a:p>
          <a:p>
            <a:endParaRPr lang="en-GB" sz="1800" dirty="0"/>
          </a:p>
          <a:p>
            <a:endParaRPr lang="en-GB" dirty="0"/>
          </a:p>
          <a:p>
            <a:endParaRPr lang="en-GB" dirty="0"/>
          </a:p>
        </p:txBody>
      </p:sp>
      <p:sp>
        <p:nvSpPr>
          <p:cNvPr id="3" name="Slide Number Placeholder 2">
            <a:extLst>
              <a:ext uri="{FF2B5EF4-FFF2-40B4-BE49-F238E27FC236}">
                <a16:creationId xmlns:a16="http://schemas.microsoft.com/office/drawing/2014/main" id="{7630656B-655A-461A-BE0E-6B3D74E4A257}"/>
              </a:ext>
            </a:extLst>
          </p:cNvPr>
          <p:cNvSpPr>
            <a:spLocks noGrp="1"/>
          </p:cNvSpPr>
          <p:nvPr>
            <p:ph type="sldNum" sz="quarter" idx="12"/>
          </p:nvPr>
        </p:nvSpPr>
        <p:spPr/>
        <p:txBody>
          <a:bodyPr/>
          <a:lstStyle/>
          <a:p>
            <a:fld id="{F35D8031-C8E5-48F8-A3B6-81643B27A3AF}" type="slidenum">
              <a:rPr lang="nl-BE" smtClean="0"/>
              <a:pPr/>
              <a:t>19</a:t>
            </a:fld>
            <a:endParaRPr lang="nl-BE" dirty="0"/>
          </a:p>
        </p:txBody>
      </p:sp>
      <p:sp>
        <p:nvSpPr>
          <p:cNvPr id="4" name="Title 3">
            <a:extLst>
              <a:ext uri="{FF2B5EF4-FFF2-40B4-BE49-F238E27FC236}">
                <a16:creationId xmlns:a16="http://schemas.microsoft.com/office/drawing/2014/main" id="{5844F34A-C4BE-42BC-8F37-180F2B3AFE7C}"/>
              </a:ext>
            </a:extLst>
          </p:cNvPr>
          <p:cNvSpPr>
            <a:spLocks noGrp="1"/>
          </p:cNvSpPr>
          <p:nvPr>
            <p:ph type="title"/>
          </p:nvPr>
        </p:nvSpPr>
        <p:spPr/>
        <p:txBody>
          <a:bodyPr>
            <a:normAutofit/>
          </a:bodyPr>
          <a:lstStyle/>
          <a:p>
            <a:r>
              <a:rPr lang="en-GB" dirty="0"/>
              <a:t>Path Planning Performances</a:t>
            </a:r>
          </a:p>
        </p:txBody>
      </p:sp>
      <p:pic>
        <p:nvPicPr>
          <p:cNvPr id="11" name="Picture 10">
            <a:extLst>
              <a:ext uri="{FF2B5EF4-FFF2-40B4-BE49-F238E27FC236}">
                <a16:creationId xmlns:a16="http://schemas.microsoft.com/office/drawing/2014/main" id="{0AF1CFD4-6D3B-40AD-B18C-F104198C6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9816" y="1628800"/>
            <a:ext cx="4815850" cy="3627127"/>
          </a:xfrm>
          <a:prstGeom prst="rect">
            <a:avLst/>
          </a:prstGeom>
        </p:spPr>
      </p:pic>
      <p:sp>
        <p:nvSpPr>
          <p:cNvPr id="8" name="TextBox 7">
            <a:extLst>
              <a:ext uri="{FF2B5EF4-FFF2-40B4-BE49-F238E27FC236}">
                <a16:creationId xmlns:a16="http://schemas.microsoft.com/office/drawing/2014/main" id="{7FCCD766-379B-47B3-A14C-8E1BE73A377F}"/>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pic>
        <p:nvPicPr>
          <p:cNvPr id="9" name="Content Placeholder 8">
            <a:extLst>
              <a:ext uri="{FF2B5EF4-FFF2-40B4-BE49-F238E27FC236}">
                <a16:creationId xmlns:a16="http://schemas.microsoft.com/office/drawing/2014/main" id="{E88017D0-BA6E-4F6A-9AA3-2E92A3DEA5B2}"/>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452482" y="1430238"/>
            <a:ext cx="4270518" cy="4360863"/>
          </a:xfrm>
        </p:spPr>
      </p:pic>
    </p:spTree>
    <p:extLst>
      <p:ext uri="{BB962C8B-B14F-4D97-AF65-F5344CB8AC3E}">
        <p14:creationId xmlns:p14="http://schemas.microsoft.com/office/powerpoint/2010/main" val="386280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2</a:t>
            </a:fld>
            <a:endParaRPr lang="nl-BE" dirty="0"/>
          </a:p>
        </p:txBody>
      </p:sp>
    </p:spTree>
    <p:extLst>
      <p:ext uri="{BB962C8B-B14F-4D97-AF65-F5344CB8AC3E}">
        <p14:creationId xmlns:p14="http://schemas.microsoft.com/office/powerpoint/2010/main" val="3041490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6D3C8-F626-4757-97E6-76518EC37EC5}"/>
              </a:ext>
            </a:extLst>
          </p:cNvPr>
          <p:cNvSpPr>
            <a:spLocks noGrp="1"/>
          </p:cNvSpPr>
          <p:nvPr>
            <p:ph type="title"/>
          </p:nvPr>
        </p:nvSpPr>
        <p:spPr/>
        <p:txBody>
          <a:bodyPr/>
          <a:lstStyle/>
          <a:p>
            <a:r>
              <a:rPr lang="en-GB" dirty="0"/>
              <a:t>Path Planning Performances</a:t>
            </a:r>
          </a:p>
        </p:txBody>
      </p:sp>
      <p:sp>
        <p:nvSpPr>
          <p:cNvPr id="2" name="Text Placeholder 1">
            <a:extLst>
              <a:ext uri="{FF2B5EF4-FFF2-40B4-BE49-F238E27FC236}">
                <a16:creationId xmlns:a16="http://schemas.microsoft.com/office/drawing/2014/main" id="{FC6B2C8B-C28B-4059-8529-F43D0BB49C56}"/>
              </a:ext>
            </a:extLst>
          </p:cNvPr>
          <p:cNvSpPr>
            <a:spLocks noGrp="1"/>
          </p:cNvSpPr>
          <p:nvPr>
            <p:ph type="body" idx="1"/>
          </p:nvPr>
        </p:nvSpPr>
        <p:spPr/>
        <p:txBody>
          <a:bodyPr/>
          <a:lstStyle/>
          <a:p>
            <a:r>
              <a:rPr lang="en-GB" dirty="0"/>
              <a:t>Successful circular LPT</a:t>
            </a:r>
          </a:p>
        </p:txBody>
      </p:sp>
      <p:pic>
        <p:nvPicPr>
          <p:cNvPr id="11" name="Content Placeholder 10">
            <a:extLst>
              <a:ext uri="{FF2B5EF4-FFF2-40B4-BE49-F238E27FC236}">
                <a16:creationId xmlns:a16="http://schemas.microsoft.com/office/drawing/2014/main" id="{D3421A5E-4091-455E-8EB8-079D34584A1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0807" y="2390443"/>
            <a:ext cx="3878074" cy="3001039"/>
          </a:xfrm>
        </p:spPr>
      </p:pic>
      <p:sp>
        <p:nvSpPr>
          <p:cNvPr id="4" name="Text Placeholder 3">
            <a:extLst>
              <a:ext uri="{FF2B5EF4-FFF2-40B4-BE49-F238E27FC236}">
                <a16:creationId xmlns:a16="http://schemas.microsoft.com/office/drawing/2014/main" id="{41F6622D-634F-4005-A16F-D2314F7CC7E0}"/>
              </a:ext>
            </a:extLst>
          </p:cNvPr>
          <p:cNvSpPr>
            <a:spLocks noGrp="1"/>
          </p:cNvSpPr>
          <p:nvPr>
            <p:ph type="body" sz="quarter" idx="3"/>
          </p:nvPr>
        </p:nvSpPr>
        <p:spPr/>
        <p:txBody>
          <a:bodyPr/>
          <a:lstStyle/>
          <a:p>
            <a:r>
              <a:rPr lang="en-GB" dirty="0"/>
              <a:t>Successful clothoidal LPT</a:t>
            </a:r>
          </a:p>
        </p:txBody>
      </p:sp>
      <p:pic>
        <p:nvPicPr>
          <p:cNvPr id="13" name="Content Placeholder 12">
            <a:extLst>
              <a:ext uri="{FF2B5EF4-FFF2-40B4-BE49-F238E27FC236}">
                <a16:creationId xmlns:a16="http://schemas.microsoft.com/office/drawing/2014/main" id="{76681662-7EA2-41B5-AC79-3AAB42BAEFDB}"/>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904676" y="2390443"/>
            <a:ext cx="3878074" cy="3001039"/>
          </a:xfrm>
        </p:spPr>
      </p:pic>
      <p:sp>
        <p:nvSpPr>
          <p:cNvPr id="3" name="Slide Number Placeholder 2">
            <a:extLst>
              <a:ext uri="{FF2B5EF4-FFF2-40B4-BE49-F238E27FC236}">
                <a16:creationId xmlns:a16="http://schemas.microsoft.com/office/drawing/2014/main" id="{7630656B-655A-461A-BE0E-6B3D74E4A257}"/>
              </a:ext>
            </a:extLst>
          </p:cNvPr>
          <p:cNvSpPr>
            <a:spLocks noGrp="1"/>
          </p:cNvSpPr>
          <p:nvPr>
            <p:ph type="sldNum" sz="quarter" idx="12"/>
          </p:nvPr>
        </p:nvSpPr>
        <p:spPr/>
        <p:txBody>
          <a:bodyPr/>
          <a:lstStyle/>
          <a:p>
            <a:fld id="{F35D8031-C8E5-48F8-A3B6-81643B27A3AF}" type="slidenum">
              <a:rPr lang="nl-BE" smtClean="0"/>
              <a:pPr/>
              <a:t>20</a:t>
            </a:fld>
            <a:endParaRPr lang="nl-BE" dirty="0"/>
          </a:p>
        </p:txBody>
      </p:sp>
      <p:sp>
        <p:nvSpPr>
          <p:cNvPr id="8" name="TextBox 7">
            <a:extLst>
              <a:ext uri="{FF2B5EF4-FFF2-40B4-BE49-F238E27FC236}">
                <a16:creationId xmlns:a16="http://schemas.microsoft.com/office/drawing/2014/main" id="{BD1015D4-A8BA-4917-90A4-90B16B5D503A}"/>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spTree>
    <p:extLst>
      <p:ext uri="{BB962C8B-B14F-4D97-AF65-F5344CB8AC3E}">
        <p14:creationId xmlns:p14="http://schemas.microsoft.com/office/powerpoint/2010/main" val="301687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8942C-95CC-4356-A2C9-27A1BDCB223E}"/>
              </a:ext>
            </a:extLst>
          </p:cNvPr>
          <p:cNvSpPr>
            <a:spLocks noGrp="1"/>
          </p:cNvSpPr>
          <p:nvPr>
            <p:ph type="body" sz="half" idx="2"/>
          </p:nvPr>
        </p:nvSpPr>
        <p:spPr>
          <a:xfrm>
            <a:off x="539551" y="1700808"/>
            <a:ext cx="3282579" cy="4356000"/>
          </a:xfrm>
        </p:spPr>
        <p:txBody>
          <a:bodyPr/>
          <a:lstStyle/>
          <a:p>
            <a:r>
              <a:rPr lang="en-GB" sz="1800" dirty="0"/>
              <a:t>The only LPT able to plan a path from the corridor is the clothoidal LPT.</a:t>
            </a:r>
          </a:p>
          <a:p>
            <a:br>
              <a:rPr lang="en-GB" sz="1800" dirty="0"/>
            </a:br>
            <a:r>
              <a:rPr lang="en-GB" sz="1800" dirty="0"/>
              <a:t>Clothoidal LPT: 98% successful</a:t>
            </a:r>
          </a:p>
          <a:p>
            <a:r>
              <a:rPr lang="en-GB" sz="1800" dirty="0"/>
              <a:t>Circular LPT: 44% successful</a:t>
            </a:r>
          </a:p>
          <a:p>
            <a:br>
              <a:rPr lang="en-GB" sz="1800" dirty="0"/>
            </a:br>
            <a:r>
              <a:rPr lang="en-GB" sz="1800" dirty="0"/>
              <a:t>Better assistance to the wheelchair user</a:t>
            </a:r>
          </a:p>
        </p:txBody>
      </p:sp>
      <p:sp>
        <p:nvSpPr>
          <p:cNvPr id="3" name="Slide Number Placeholder 2">
            <a:extLst>
              <a:ext uri="{FF2B5EF4-FFF2-40B4-BE49-F238E27FC236}">
                <a16:creationId xmlns:a16="http://schemas.microsoft.com/office/drawing/2014/main" id="{7630656B-655A-461A-BE0E-6B3D74E4A257}"/>
              </a:ext>
            </a:extLst>
          </p:cNvPr>
          <p:cNvSpPr>
            <a:spLocks noGrp="1"/>
          </p:cNvSpPr>
          <p:nvPr>
            <p:ph type="sldNum" sz="quarter" idx="12"/>
          </p:nvPr>
        </p:nvSpPr>
        <p:spPr/>
        <p:txBody>
          <a:bodyPr/>
          <a:lstStyle/>
          <a:p>
            <a:fld id="{F35D8031-C8E5-48F8-A3B6-81643B27A3AF}" type="slidenum">
              <a:rPr lang="nl-BE" smtClean="0"/>
              <a:pPr/>
              <a:t>21</a:t>
            </a:fld>
            <a:endParaRPr lang="nl-BE" dirty="0"/>
          </a:p>
        </p:txBody>
      </p:sp>
      <p:pic>
        <p:nvPicPr>
          <p:cNvPr id="11" name="Picture 10">
            <a:extLst>
              <a:ext uri="{FF2B5EF4-FFF2-40B4-BE49-F238E27FC236}">
                <a16:creationId xmlns:a16="http://schemas.microsoft.com/office/drawing/2014/main" id="{0AF1CFD4-6D3B-40AD-B18C-F104198C61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6743" y="1799537"/>
            <a:ext cx="4815850" cy="3627127"/>
          </a:xfrm>
          <a:prstGeom prst="rect">
            <a:avLst/>
          </a:prstGeom>
        </p:spPr>
      </p:pic>
      <p:sp>
        <p:nvSpPr>
          <p:cNvPr id="2" name="Title 1">
            <a:extLst>
              <a:ext uri="{FF2B5EF4-FFF2-40B4-BE49-F238E27FC236}">
                <a16:creationId xmlns:a16="http://schemas.microsoft.com/office/drawing/2014/main" id="{45EE80A8-E6E2-4FA1-83D1-916480DCD9F1}"/>
              </a:ext>
            </a:extLst>
          </p:cNvPr>
          <p:cNvSpPr>
            <a:spLocks noGrp="1"/>
          </p:cNvSpPr>
          <p:nvPr>
            <p:ph type="title"/>
          </p:nvPr>
        </p:nvSpPr>
        <p:spPr/>
        <p:txBody>
          <a:bodyPr/>
          <a:lstStyle/>
          <a:p>
            <a:r>
              <a:rPr lang="en-GB" dirty="0"/>
              <a:t>Path Planning Performances</a:t>
            </a:r>
          </a:p>
        </p:txBody>
      </p:sp>
      <p:pic>
        <p:nvPicPr>
          <p:cNvPr id="9" name="Content Placeholder 8">
            <a:extLst>
              <a:ext uri="{FF2B5EF4-FFF2-40B4-BE49-F238E27FC236}">
                <a16:creationId xmlns:a16="http://schemas.microsoft.com/office/drawing/2014/main" id="{E88017D0-BA6E-4F6A-9AA3-2E92A3DEA5B2}"/>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762944" y="1852724"/>
            <a:ext cx="5104261" cy="3304468"/>
          </a:xfrm>
        </p:spPr>
      </p:pic>
      <p:sp>
        <p:nvSpPr>
          <p:cNvPr id="7" name="TextBox 6">
            <a:extLst>
              <a:ext uri="{FF2B5EF4-FFF2-40B4-BE49-F238E27FC236}">
                <a16:creationId xmlns:a16="http://schemas.microsoft.com/office/drawing/2014/main" id="{0E63ED2E-C8F4-4F74-B9A6-6AB21085F641}"/>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spTree>
    <p:extLst>
      <p:ext uri="{BB962C8B-B14F-4D97-AF65-F5344CB8AC3E}">
        <p14:creationId xmlns:p14="http://schemas.microsoft.com/office/powerpoint/2010/main" val="1555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7A2336-6B56-4B14-B452-5A20DC24A042}"/>
              </a:ext>
            </a:extLst>
          </p:cNvPr>
          <p:cNvSpPr>
            <a:spLocks noGrp="1"/>
          </p:cNvSpPr>
          <p:nvPr>
            <p:ph type="body" sz="half" idx="2"/>
          </p:nvPr>
        </p:nvSpPr>
        <p:spPr>
          <a:xfrm>
            <a:off x="539551" y="1233240"/>
            <a:ext cx="4392489" cy="4356000"/>
          </a:xfrm>
        </p:spPr>
        <p:txBody>
          <a:bodyPr/>
          <a:lstStyle/>
          <a:p>
            <a:r>
              <a:rPr lang="en-GB" sz="1800" dirty="0"/>
              <a:t>The clothoidal LPT has </a:t>
            </a:r>
            <a:r>
              <a:rPr lang="en-GB" sz="1800" b="1" dirty="0"/>
              <a:t>6x more paths </a:t>
            </a:r>
            <a:r>
              <a:rPr lang="en-GB" sz="1800" dirty="0"/>
              <a:t>compared to the circular LPT.</a:t>
            </a:r>
            <a:br>
              <a:rPr lang="en-GB" sz="1800" dirty="0"/>
            </a:br>
            <a:br>
              <a:rPr lang="en-GB" sz="1800" dirty="0"/>
            </a:br>
            <a:r>
              <a:rPr lang="en-GB" sz="1800" dirty="0"/>
              <a:t>Executing time to adjust each path of the LPT in an environment as shown in the planning performances.</a:t>
            </a:r>
            <a:br>
              <a:rPr lang="en-GB" sz="1800" dirty="0"/>
            </a:br>
            <a:endParaRPr lang="en-GB" sz="1800" dirty="0"/>
          </a:p>
          <a:p>
            <a:r>
              <a:rPr lang="en-GB" sz="1800" dirty="0"/>
              <a:t>Price: </a:t>
            </a:r>
            <a:r>
              <a:rPr lang="en-GB" sz="1800" b="1" dirty="0"/>
              <a:t>4x longer execution time </a:t>
            </a:r>
            <a:br>
              <a:rPr lang="en-GB" sz="1800" dirty="0"/>
            </a:br>
            <a:r>
              <a:rPr lang="en-GB" sz="1800" dirty="0"/>
              <a:t>(30ms vs 120ms)</a:t>
            </a:r>
            <a:br>
              <a:rPr lang="en-GB" sz="1800" dirty="0"/>
            </a:br>
            <a:endParaRPr lang="en-GB" sz="1800" dirty="0"/>
          </a:p>
          <a:p>
            <a:r>
              <a:rPr lang="en-GB" sz="1800" dirty="0"/>
              <a:t>Simulations performed in MATLAB, faster execution times are expected.</a:t>
            </a:r>
          </a:p>
        </p:txBody>
      </p:sp>
      <p:sp>
        <p:nvSpPr>
          <p:cNvPr id="5" name="Slide Number Placeholder 4">
            <a:extLst>
              <a:ext uri="{FF2B5EF4-FFF2-40B4-BE49-F238E27FC236}">
                <a16:creationId xmlns:a16="http://schemas.microsoft.com/office/drawing/2014/main" id="{F56D135E-28EF-4AC5-9FCC-F8D4D2FF9724}"/>
              </a:ext>
            </a:extLst>
          </p:cNvPr>
          <p:cNvSpPr>
            <a:spLocks noGrp="1"/>
          </p:cNvSpPr>
          <p:nvPr>
            <p:ph type="sldNum" sz="quarter" idx="12"/>
          </p:nvPr>
        </p:nvSpPr>
        <p:spPr/>
        <p:txBody>
          <a:bodyPr/>
          <a:lstStyle/>
          <a:p>
            <a:fld id="{F35D8031-C8E5-48F8-A3B6-81643B27A3AF}" type="slidenum">
              <a:rPr lang="nl-BE" smtClean="0"/>
              <a:pPr/>
              <a:t>22</a:t>
            </a:fld>
            <a:endParaRPr lang="nl-BE" dirty="0"/>
          </a:p>
        </p:txBody>
      </p:sp>
      <p:sp>
        <p:nvSpPr>
          <p:cNvPr id="2" name="Title 1">
            <a:extLst>
              <a:ext uri="{FF2B5EF4-FFF2-40B4-BE49-F238E27FC236}">
                <a16:creationId xmlns:a16="http://schemas.microsoft.com/office/drawing/2014/main" id="{C5C0F136-EB81-4C9B-B0E4-171764E9D1A2}"/>
              </a:ext>
            </a:extLst>
          </p:cNvPr>
          <p:cNvSpPr>
            <a:spLocks noGrp="1"/>
          </p:cNvSpPr>
          <p:nvPr>
            <p:ph type="title"/>
          </p:nvPr>
        </p:nvSpPr>
        <p:spPr/>
        <p:txBody>
          <a:bodyPr/>
          <a:lstStyle/>
          <a:p>
            <a:r>
              <a:rPr lang="nl-BE" dirty="0"/>
              <a:t>Time Performances</a:t>
            </a:r>
            <a:endParaRPr lang="en-GB" dirty="0"/>
          </a:p>
        </p:txBody>
      </p:sp>
      <p:pic>
        <p:nvPicPr>
          <p:cNvPr id="9" name="Content Placeholder 13">
            <a:extLst>
              <a:ext uri="{FF2B5EF4-FFF2-40B4-BE49-F238E27FC236}">
                <a16:creationId xmlns:a16="http://schemas.microsoft.com/office/drawing/2014/main" id="{5A31DEA1-167F-4BD9-ABC3-06DBB167438F}"/>
              </a:ext>
            </a:extLst>
          </p:cNvPr>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32040" y="1772815"/>
            <a:ext cx="3833095" cy="2964629"/>
          </a:xfrm>
        </p:spPr>
      </p:pic>
      <p:sp>
        <p:nvSpPr>
          <p:cNvPr id="7" name="TextBox 6">
            <a:extLst>
              <a:ext uri="{FF2B5EF4-FFF2-40B4-BE49-F238E27FC236}">
                <a16:creationId xmlns:a16="http://schemas.microsoft.com/office/drawing/2014/main" id="{BA1535A4-5554-4D6E-BEB6-3647C1C6760A}"/>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spTree>
    <p:extLst>
      <p:ext uri="{BB962C8B-B14F-4D97-AF65-F5344CB8AC3E}">
        <p14:creationId xmlns:p14="http://schemas.microsoft.com/office/powerpoint/2010/main" val="1170524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FAEAA4C-9971-456B-BFAC-494092203D2C}"/>
              </a:ext>
            </a:extLst>
          </p:cNvPr>
          <p:cNvSpPr>
            <a:spLocks noGrp="1"/>
          </p:cNvSpPr>
          <p:nvPr>
            <p:ph type="body" sz="half" idx="2"/>
          </p:nvPr>
        </p:nvSpPr>
        <p:spPr>
          <a:xfrm>
            <a:off x="539552" y="1412776"/>
            <a:ext cx="3273389" cy="4356000"/>
          </a:xfrm>
        </p:spPr>
        <p:txBody>
          <a:bodyPr/>
          <a:lstStyle/>
          <a:p>
            <a:r>
              <a:rPr lang="en-GB" sz="1800" dirty="0"/>
              <a:t>Using an </a:t>
            </a:r>
            <a:r>
              <a:rPr lang="en-GB" sz="1800" b="1" dirty="0"/>
              <a:t>asymmetrical LPT</a:t>
            </a:r>
            <a:r>
              <a:rPr lang="en-GB" sz="1800" dirty="0"/>
              <a:t>:</a:t>
            </a:r>
          </a:p>
          <a:p>
            <a:r>
              <a:rPr lang="en-GB" sz="1800" b="1" dirty="0"/>
              <a:t>Location of the Expansion Positions </a:t>
            </a:r>
            <a:r>
              <a:rPr lang="en-GB" sz="1800" dirty="0"/>
              <a:t>could be </a:t>
            </a:r>
            <a:r>
              <a:rPr lang="en-GB" sz="1800" b="1" dirty="0"/>
              <a:t>dependant</a:t>
            </a:r>
            <a:r>
              <a:rPr lang="en-GB" sz="1800" dirty="0"/>
              <a:t> on the </a:t>
            </a:r>
            <a:r>
              <a:rPr lang="en-GB" sz="1800" b="1" dirty="0"/>
              <a:t>direction</a:t>
            </a:r>
            <a:r>
              <a:rPr lang="en-GB" sz="1800" dirty="0"/>
              <a:t> the </a:t>
            </a:r>
            <a:r>
              <a:rPr lang="en-GB" sz="1800" b="1" dirty="0"/>
              <a:t>user</a:t>
            </a:r>
            <a:r>
              <a:rPr lang="en-GB" sz="1800" dirty="0"/>
              <a:t> wants to take.</a:t>
            </a:r>
            <a:br>
              <a:rPr lang="en-GB" sz="1800" dirty="0"/>
            </a:br>
            <a:br>
              <a:rPr lang="en-GB" sz="1800" dirty="0"/>
            </a:br>
            <a:r>
              <a:rPr lang="en-GB" sz="1800" dirty="0"/>
              <a:t>This will </a:t>
            </a:r>
            <a:r>
              <a:rPr lang="en-GB" sz="1800" b="1" dirty="0"/>
              <a:t>reduce the amount of paths</a:t>
            </a:r>
            <a:r>
              <a:rPr lang="en-GB" sz="1800" dirty="0"/>
              <a:t> by 2/3.</a:t>
            </a:r>
            <a:br>
              <a:rPr lang="en-GB" sz="1800" dirty="0"/>
            </a:br>
            <a:br>
              <a:rPr lang="en-GB" sz="1800" dirty="0"/>
            </a:br>
            <a:r>
              <a:rPr lang="en-GB" sz="1800" dirty="0"/>
              <a:t>Other possible improvement, </a:t>
            </a:r>
            <a:r>
              <a:rPr lang="en-GB" sz="1800" b="1" dirty="0"/>
              <a:t>decide online </a:t>
            </a:r>
            <a:r>
              <a:rPr lang="en-GB" sz="1800" dirty="0"/>
              <a:t>where to put the Expansion Positions </a:t>
            </a:r>
          </a:p>
        </p:txBody>
      </p:sp>
      <p:sp>
        <p:nvSpPr>
          <p:cNvPr id="5" name="Slide Number Placeholder 4">
            <a:extLst>
              <a:ext uri="{FF2B5EF4-FFF2-40B4-BE49-F238E27FC236}">
                <a16:creationId xmlns:a16="http://schemas.microsoft.com/office/drawing/2014/main" id="{F56D135E-28EF-4AC5-9FCC-F8D4D2FF9724}"/>
              </a:ext>
            </a:extLst>
          </p:cNvPr>
          <p:cNvSpPr>
            <a:spLocks noGrp="1"/>
          </p:cNvSpPr>
          <p:nvPr>
            <p:ph type="sldNum" sz="quarter" idx="12"/>
          </p:nvPr>
        </p:nvSpPr>
        <p:spPr>
          <a:xfrm>
            <a:off x="4235779" y="6039064"/>
            <a:ext cx="936000" cy="288000"/>
          </a:xfrm>
        </p:spPr>
        <p:txBody>
          <a:bodyPr/>
          <a:lstStyle/>
          <a:p>
            <a:fld id="{F35D8031-C8E5-48F8-A3B6-81643B27A3AF}" type="slidenum">
              <a:rPr lang="nl-BE" smtClean="0"/>
              <a:pPr/>
              <a:t>23</a:t>
            </a:fld>
            <a:endParaRPr lang="nl-BE" dirty="0"/>
          </a:p>
        </p:txBody>
      </p:sp>
      <p:sp>
        <p:nvSpPr>
          <p:cNvPr id="6" name="Title 5">
            <a:extLst>
              <a:ext uri="{FF2B5EF4-FFF2-40B4-BE49-F238E27FC236}">
                <a16:creationId xmlns:a16="http://schemas.microsoft.com/office/drawing/2014/main" id="{265A193D-583F-4B4C-9B6B-F6263FA39BD5}"/>
              </a:ext>
            </a:extLst>
          </p:cNvPr>
          <p:cNvSpPr>
            <a:spLocks noGrp="1"/>
          </p:cNvSpPr>
          <p:nvPr>
            <p:ph type="title"/>
          </p:nvPr>
        </p:nvSpPr>
        <p:spPr/>
        <p:txBody>
          <a:bodyPr>
            <a:normAutofit/>
          </a:bodyPr>
          <a:lstStyle/>
          <a:p>
            <a:r>
              <a:rPr lang="en-GB" dirty="0"/>
              <a:t>Improvements reducing execution time</a:t>
            </a:r>
          </a:p>
        </p:txBody>
      </p:sp>
      <p:sp>
        <p:nvSpPr>
          <p:cNvPr id="7" name="TextBox 6">
            <a:extLst>
              <a:ext uri="{FF2B5EF4-FFF2-40B4-BE49-F238E27FC236}">
                <a16:creationId xmlns:a16="http://schemas.microsoft.com/office/drawing/2014/main" id="{EEEF7233-9E45-4656-9FB7-7F75E457CE02}"/>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Evaluation of the Developed Local Path Planner</a:t>
            </a:r>
          </a:p>
        </p:txBody>
      </p:sp>
      <p:pic>
        <p:nvPicPr>
          <p:cNvPr id="11" name="Content Placeholder 7">
            <a:extLst>
              <a:ext uri="{FF2B5EF4-FFF2-40B4-BE49-F238E27FC236}">
                <a16:creationId xmlns:a16="http://schemas.microsoft.com/office/drawing/2014/main" id="{FFBC242D-1811-4B17-86AC-6431C197BA80}"/>
              </a:ext>
            </a:extLst>
          </p:cNvPr>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37719" y="1412776"/>
            <a:ext cx="5105400" cy="3980418"/>
          </a:xfrm>
          <a:prstGeom prst="rect">
            <a:avLst/>
          </a:prstGeom>
        </p:spPr>
      </p:pic>
      <p:sp>
        <p:nvSpPr>
          <p:cNvPr id="2" name="TextBox 1">
            <a:extLst>
              <a:ext uri="{FF2B5EF4-FFF2-40B4-BE49-F238E27FC236}">
                <a16:creationId xmlns:a16="http://schemas.microsoft.com/office/drawing/2014/main" id="{8AB23216-E5AF-4ED8-B18B-664C13E4FCF7}"/>
              </a:ext>
            </a:extLst>
          </p:cNvPr>
          <p:cNvSpPr txBox="1"/>
          <p:nvPr/>
        </p:nvSpPr>
        <p:spPr>
          <a:xfrm>
            <a:off x="3812940" y="5499104"/>
            <a:ext cx="5223555" cy="307777"/>
          </a:xfrm>
          <a:prstGeom prst="rect">
            <a:avLst/>
          </a:prstGeom>
          <a:noFill/>
        </p:spPr>
        <p:txBody>
          <a:bodyPr wrap="square" rtlCol="0">
            <a:spAutoFit/>
          </a:bodyPr>
          <a:lstStyle/>
          <a:p>
            <a:r>
              <a:rPr lang="en-GB" sz="1400" dirty="0"/>
              <a:t>Previous user intention: going </a:t>
            </a:r>
            <a:r>
              <a:rPr lang="en-GB" sz="1400" b="1" dirty="0"/>
              <a:t>straight</a:t>
            </a:r>
            <a:r>
              <a:rPr lang="en-GB" sz="1400" dirty="0"/>
              <a:t> while </a:t>
            </a:r>
            <a:r>
              <a:rPr lang="en-GB" sz="1400" b="1" dirty="0"/>
              <a:t>turning to the left</a:t>
            </a:r>
          </a:p>
        </p:txBody>
      </p:sp>
    </p:spTree>
    <p:extLst>
      <p:ext uri="{BB962C8B-B14F-4D97-AF65-F5344CB8AC3E}">
        <p14:creationId xmlns:p14="http://schemas.microsoft.com/office/powerpoint/2010/main" val="247482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solidFill>
                  <a:srgbClr val="FF0000"/>
                </a:solidFill>
              </a:rPr>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24</a:t>
            </a:fld>
            <a:endParaRPr lang="nl-BE" dirty="0"/>
          </a:p>
        </p:txBody>
      </p:sp>
    </p:spTree>
    <p:extLst>
      <p:ext uri="{BB962C8B-B14F-4D97-AF65-F5344CB8AC3E}">
        <p14:creationId xmlns:p14="http://schemas.microsoft.com/office/powerpoint/2010/main" val="2677072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25</a:t>
            </a:fld>
            <a:endParaRPr lang="nl-BE" dirty="0"/>
          </a:p>
        </p:txBody>
      </p:sp>
      <p:sp>
        <p:nvSpPr>
          <p:cNvPr id="2" name="Title 1">
            <a:extLst>
              <a:ext uri="{FF2B5EF4-FFF2-40B4-BE49-F238E27FC236}">
                <a16:creationId xmlns:a16="http://schemas.microsoft.com/office/drawing/2014/main" id="{65EBB262-E829-4BC4-8032-9EAA6A42A6CE}"/>
              </a:ext>
            </a:extLst>
          </p:cNvPr>
          <p:cNvSpPr>
            <a:spLocks noGrp="1"/>
          </p:cNvSpPr>
          <p:nvPr>
            <p:ph type="title"/>
          </p:nvPr>
        </p:nvSpPr>
        <p:spPr/>
        <p:txBody>
          <a:bodyPr>
            <a:normAutofit/>
          </a:bodyPr>
          <a:lstStyle/>
          <a:p>
            <a:r>
              <a:rPr lang="en-GB" dirty="0"/>
              <a:t>Extension for Dynamic Obstacles</a:t>
            </a:r>
          </a:p>
        </p:txBody>
      </p:sp>
      <p:sp>
        <p:nvSpPr>
          <p:cNvPr id="5" name="TextBox 4">
            <a:extLst>
              <a:ext uri="{FF2B5EF4-FFF2-40B4-BE49-F238E27FC236}">
                <a16:creationId xmlns:a16="http://schemas.microsoft.com/office/drawing/2014/main" id="{39331E4C-DA76-429C-AA8B-AC6C495A69B8}"/>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
        <p:nvSpPr>
          <p:cNvPr id="9" name="Content Placeholder 7">
            <a:extLst>
              <a:ext uri="{FF2B5EF4-FFF2-40B4-BE49-F238E27FC236}">
                <a16:creationId xmlns:a16="http://schemas.microsoft.com/office/drawing/2014/main" id="{0804644B-946E-4679-A22E-CF8779BE2760}"/>
              </a:ext>
            </a:extLst>
          </p:cNvPr>
          <p:cNvSpPr>
            <a:spLocks noGrp="1"/>
          </p:cNvSpPr>
          <p:nvPr>
            <p:ph type="body" sz="half" idx="2"/>
          </p:nvPr>
        </p:nvSpPr>
        <p:spPr>
          <a:xfrm>
            <a:off x="539552" y="1196752"/>
            <a:ext cx="3312368" cy="4730204"/>
          </a:xfrm>
        </p:spPr>
        <p:txBody>
          <a:bodyPr/>
          <a:lstStyle/>
          <a:p>
            <a:r>
              <a:rPr lang="en-GB" sz="1800" dirty="0"/>
              <a:t>Requirements:</a:t>
            </a:r>
          </a:p>
          <a:p>
            <a:pPr marL="285750" indent="-285750">
              <a:buFont typeface="Arial" panose="020B0604020202020204" pitchFamily="34" charset="0"/>
              <a:buChar char="•"/>
            </a:pPr>
            <a:r>
              <a:rPr lang="en-GB" sz="1800" b="1" dirty="0"/>
              <a:t>Shape</a:t>
            </a:r>
            <a:r>
              <a:rPr lang="en-GB" sz="1800" dirty="0"/>
              <a:t> obstacle</a:t>
            </a:r>
          </a:p>
          <a:p>
            <a:pPr marL="285750" indent="-285750">
              <a:buFont typeface="Arial" panose="020B0604020202020204" pitchFamily="34" charset="0"/>
              <a:buChar char="•"/>
            </a:pPr>
            <a:r>
              <a:rPr lang="en-GB" sz="1800" b="1" dirty="0"/>
              <a:t>Motion model </a:t>
            </a:r>
            <a:r>
              <a:rPr lang="en-GB" sz="1800" dirty="0"/>
              <a:t>obstacle</a:t>
            </a:r>
            <a:br>
              <a:rPr lang="en-GB" sz="1800" dirty="0"/>
            </a:br>
            <a:endParaRPr lang="en-GB" sz="1800" dirty="0"/>
          </a:p>
          <a:p>
            <a:r>
              <a:rPr lang="en-GB" sz="1800" dirty="0"/>
              <a:t>While using a </a:t>
            </a:r>
            <a:r>
              <a:rPr lang="en-GB" sz="1800" b="1" dirty="0"/>
              <a:t>fixed path </a:t>
            </a:r>
            <a:r>
              <a:rPr lang="en-GB" sz="1800" dirty="0"/>
              <a:t>from the LPT, an </a:t>
            </a:r>
            <a:r>
              <a:rPr lang="en-GB" sz="1800" b="1" dirty="0"/>
              <a:t>optimal velocity profile</a:t>
            </a:r>
            <a:r>
              <a:rPr lang="en-GB" sz="1800" dirty="0"/>
              <a:t> is calculated for a </a:t>
            </a:r>
            <a:r>
              <a:rPr lang="en-GB" sz="1800" b="1" dirty="0"/>
              <a:t>collision-free motion for the robot</a:t>
            </a:r>
            <a:br>
              <a:rPr lang="en-GB" sz="1800" dirty="0"/>
            </a:br>
            <a:br>
              <a:rPr lang="en-GB" sz="1800" dirty="0"/>
            </a:br>
            <a:r>
              <a:rPr lang="en-GB" sz="1800" dirty="0"/>
              <a:t>Takes both </a:t>
            </a:r>
            <a:r>
              <a:rPr lang="en-GB" sz="1800" b="1" dirty="0"/>
              <a:t>kinematic</a:t>
            </a:r>
            <a:r>
              <a:rPr lang="en-GB" sz="1800" dirty="0"/>
              <a:t> and </a:t>
            </a:r>
            <a:r>
              <a:rPr lang="en-GB" sz="1800" b="1" dirty="0"/>
              <a:t>dynamic</a:t>
            </a:r>
            <a:r>
              <a:rPr lang="en-GB" sz="1800" dirty="0"/>
              <a:t> </a:t>
            </a:r>
            <a:r>
              <a:rPr lang="en-GB" sz="1800" b="1" dirty="0"/>
              <a:t>constraints</a:t>
            </a:r>
            <a:r>
              <a:rPr lang="en-GB" sz="1800" dirty="0"/>
              <a:t> into account.</a:t>
            </a:r>
            <a:br>
              <a:rPr lang="en-GB" sz="1800" dirty="0"/>
            </a:br>
            <a:br>
              <a:rPr lang="en-GB" sz="1800" dirty="0"/>
            </a:br>
            <a:r>
              <a:rPr lang="en-GB" sz="1800" dirty="0"/>
              <a:t>Search is performed in an efficient search space, the </a:t>
            </a:r>
            <a:r>
              <a:rPr lang="en-GB" sz="1800" b="1" dirty="0"/>
              <a:t>distance-time collision space</a:t>
            </a:r>
            <a:r>
              <a:rPr lang="en-GB" sz="1800" dirty="0"/>
              <a:t>.</a:t>
            </a:r>
          </a:p>
        </p:txBody>
      </p:sp>
      <p:pic>
        <p:nvPicPr>
          <p:cNvPr id="10" name="Content Placeholder 7">
            <a:extLst>
              <a:ext uri="{FF2B5EF4-FFF2-40B4-BE49-F238E27FC236}">
                <a16:creationId xmlns:a16="http://schemas.microsoft.com/office/drawing/2014/main" id="{B36E51F9-33D1-4E8C-9911-8774E8E5EB6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84247" y="1988840"/>
            <a:ext cx="4883527" cy="3408228"/>
          </a:xfrm>
        </p:spPr>
      </p:pic>
    </p:spTree>
    <p:extLst>
      <p:ext uri="{BB962C8B-B14F-4D97-AF65-F5344CB8AC3E}">
        <p14:creationId xmlns:p14="http://schemas.microsoft.com/office/powerpoint/2010/main" val="1978428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4F364-6550-4F68-8CC1-E6C31A3BC0F6}"/>
              </a:ext>
            </a:extLst>
          </p:cNvPr>
          <p:cNvSpPr>
            <a:spLocks noGrp="1"/>
          </p:cNvSpPr>
          <p:nvPr>
            <p:ph type="title"/>
          </p:nvPr>
        </p:nvSpPr>
        <p:spPr/>
        <p:txBody>
          <a:bodyPr/>
          <a:lstStyle/>
          <a:p>
            <a:r>
              <a:rPr lang="en-GB" dirty="0"/>
              <a:t>Distance-time collision space</a:t>
            </a:r>
          </a:p>
        </p:txBody>
      </p:sp>
      <p:sp>
        <p:nvSpPr>
          <p:cNvPr id="5" name="Text Placeholder 4">
            <a:extLst>
              <a:ext uri="{FF2B5EF4-FFF2-40B4-BE49-F238E27FC236}">
                <a16:creationId xmlns:a16="http://schemas.microsoft.com/office/drawing/2014/main" id="{253A6CF5-F619-47E1-9FB5-133E5D31E934}"/>
              </a:ext>
            </a:extLst>
          </p:cNvPr>
          <p:cNvSpPr>
            <a:spLocks noGrp="1"/>
          </p:cNvSpPr>
          <p:nvPr>
            <p:ph type="body" idx="1"/>
          </p:nvPr>
        </p:nvSpPr>
        <p:spPr/>
        <p:txBody>
          <a:bodyPr/>
          <a:lstStyle/>
          <a:p>
            <a:pPr algn="ctr"/>
            <a:r>
              <a:rPr lang="en-GB" dirty="0"/>
              <a:t>Situation at 1.25 sec</a:t>
            </a:r>
          </a:p>
        </p:txBody>
      </p:sp>
      <p:sp>
        <p:nvSpPr>
          <p:cNvPr id="7" name="Text Placeholder 6">
            <a:extLst>
              <a:ext uri="{FF2B5EF4-FFF2-40B4-BE49-F238E27FC236}">
                <a16:creationId xmlns:a16="http://schemas.microsoft.com/office/drawing/2014/main" id="{887211D4-76FF-4800-8DCE-12F4685C3863}"/>
              </a:ext>
            </a:extLst>
          </p:cNvPr>
          <p:cNvSpPr>
            <a:spLocks noGrp="1"/>
          </p:cNvSpPr>
          <p:nvPr>
            <p:ph type="body" sz="quarter" idx="3"/>
          </p:nvPr>
        </p:nvSpPr>
        <p:spPr/>
        <p:txBody>
          <a:bodyPr/>
          <a:lstStyle/>
          <a:p>
            <a:pPr algn="ctr"/>
            <a:r>
              <a:rPr lang="en-GB" dirty="0"/>
              <a:t>s-t collision grid space</a:t>
            </a:r>
          </a:p>
        </p:txBody>
      </p:sp>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26</a:t>
            </a:fld>
            <a:endParaRPr lang="nl-BE" dirty="0"/>
          </a:p>
        </p:txBody>
      </p:sp>
      <p:pic>
        <p:nvPicPr>
          <p:cNvPr id="19" name="Content Placeholder 18">
            <a:extLst>
              <a:ext uri="{FF2B5EF4-FFF2-40B4-BE49-F238E27FC236}">
                <a16:creationId xmlns:a16="http://schemas.microsoft.com/office/drawing/2014/main" id="{47801D14-1A34-489C-8088-B6A04697DB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404958"/>
            <a:ext cx="4040188" cy="2972009"/>
          </a:xfrm>
        </p:spPr>
      </p:pic>
      <p:pic>
        <p:nvPicPr>
          <p:cNvPr id="9" name="Content Placeholder 8">
            <a:extLst>
              <a:ext uri="{FF2B5EF4-FFF2-40B4-BE49-F238E27FC236}">
                <a16:creationId xmlns:a16="http://schemas.microsoft.com/office/drawing/2014/main" id="{13D1EC01-2F31-42FF-B2C0-AA0830B218D9}"/>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824413" y="2625420"/>
            <a:ext cx="4038600" cy="2531086"/>
          </a:xfrm>
        </p:spPr>
      </p:pic>
      <p:sp>
        <p:nvSpPr>
          <p:cNvPr id="8" name="TextBox 7">
            <a:extLst>
              <a:ext uri="{FF2B5EF4-FFF2-40B4-BE49-F238E27FC236}">
                <a16:creationId xmlns:a16="http://schemas.microsoft.com/office/drawing/2014/main" id="{5E669645-A83F-4A03-92B7-6391A5713355}"/>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1312096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82C6F972-86CC-4B4B-96B3-045CACCF4C3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9020" y="1340768"/>
            <a:ext cx="7395960" cy="4635224"/>
          </a:xfrm>
        </p:spPr>
      </p:pic>
      <p:sp>
        <p:nvSpPr>
          <p:cNvPr id="11" name="Title 10">
            <a:extLst>
              <a:ext uri="{FF2B5EF4-FFF2-40B4-BE49-F238E27FC236}">
                <a16:creationId xmlns:a16="http://schemas.microsoft.com/office/drawing/2014/main" id="{898D85B3-0210-4CFB-8BF3-86164639C81D}"/>
              </a:ext>
            </a:extLst>
          </p:cNvPr>
          <p:cNvSpPr>
            <a:spLocks noGrp="1"/>
          </p:cNvSpPr>
          <p:nvPr>
            <p:ph type="title"/>
          </p:nvPr>
        </p:nvSpPr>
        <p:spPr/>
        <p:txBody>
          <a:bodyPr/>
          <a:lstStyle/>
          <a:p>
            <a:r>
              <a:rPr lang="en-GB" dirty="0"/>
              <a:t>Distance-time collision space</a:t>
            </a:r>
          </a:p>
        </p:txBody>
      </p:sp>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27</a:t>
            </a:fld>
            <a:endParaRPr lang="nl-BE" dirty="0"/>
          </a:p>
        </p:txBody>
      </p:sp>
      <p:pic>
        <p:nvPicPr>
          <p:cNvPr id="10" name="Picture 9">
            <a:extLst>
              <a:ext uri="{FF2B5EF4-FFF2-40B4-BE49-F238E27FC236}">
                <a16:creationId xmlns:a16="http://schemas.microsoft.com/office/drawing/2014/main" id="{B79ED821-8E7E-4358-AFCE-0FCBFA9D00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020" y="1340768"/>
            <a:ext cx="7395960" cy="4635224"/>
          </a:xfrm>
          <a:prstGeom prst="rect">
            <a:avLst/>
          </a:prstGeom>
        </p:spPr>
      </p:pic>
      <p:pic>
        <p:nvPicPr>
          <p:cNvPr id="13" name="Picture 12">
            <a:extLst>
              <a:ext uri="{FF2B5EF4-FFF2-40B4-BE49-F238E27FC236}">
                <a16:creationId xmlns:a16="http://schemas.microsoft.com/office/drawing/2014/main" id="{0B79D89A-71F1-4651-B11A-A598F585A0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020" y="1323184"/>
            <a:ext cx="7395960" cy="4652808"/>
          </a:xfrm>
          <a:prstGeom prst="rect">
            <a:avLst/>
          </a:prstGeom>
        </p:spPr>
      </p:pic>
      <p:sp>
        <p:nvSpPr>
          <p:cNvPr id="7" name="TextBox 6">
            <a:extLst>
              <a:ext uri="{FF2B5EF4-FFF2-40B4-BE49-F238E27FC236}">
                <a16:creationId xmlns:a16="http://schemas.microsoft.com/office/drawing/2014/main" id="{7B027A44-ED21-4DDC-AEE5-25BEC19137C5}"/>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339217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8">
            <a:extLst>
              <a:ext uri="{FF2B5EF4-FFF2-40B4-BE49-F238E27FC236}">
                <a16:creationId xmlns:a16="http://schemas.microsoft.com/office/drawing/2014/main" id="{D2852A1B-B430-445E-BB71-DF24C811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349437"/>
            <a:ext cx="7366527" cy="4429125"/>
          </a:xfrm>
          <a:prstGeom prst="rect">
            <a:avLst/>
          </a:prstGeom>
        </p:spPr>
      </p:pic>
      <p:sp>
        <p:nvSpPr>
          <p:cNvPr id="11" name="Title 10">
            <a:extLst>
              <a:ext uri="{FF2B5EF4-FFF2-40B4-BE49-F238E27FC236}">
                <a16:creationId xmlns:a16="http://schemas.microsoft.com/office/drawing/2014/main" id="{898D85B3-0210-4CFB-8BF3-86164639C81D}"/>
              </a:ext>
            </a:extLst>
          </p:cNvPr>
          <p:cNvSpPr>
            <a:spLocks noGrp="1"/>
          </p:cNvSpPr>
          <p:nvPr>
            <p:ph type="title"/>
          </p:nvPr>
        </p:nvSpPr>
        <p:spPr/>
        <p:txBody>
          <a:bodyPr/>
          <a:lstStyle/>
          <a:p>
            <a:r>
              <a:rPr lang="en-GB" dirty="0"/>
              <a:t>Optimal Velocity Profile for fixed path</a:t>
            </a:r>
          </a:p>
        </p:txBody>
      </p:sp>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28</a:t>
            </a:fld>
            <a:endParaRPr lang="nl-BE" dirty="0"/>
          </a:p>
        </p:txBody>
      </p:sp>
      <p:pic>
        <p:nvPicPr>
          <p:cNvPr id="7" name="Content Placeholder 12">
            <a:extLst>
              <a:ext uri="{FF2B5EF4-FFF2-40B4-BE49-F238E27FC236}">
                <a16:creationId xmlns:a16="http://schemas.microsoft.com/office/drawing/2014/main" id="{21A7D2F8-FA57-4720-B4E0-16866435E54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7584" y="1349437"/>
            <a:ext cx="7366527" cy="4429125"/>
          </a:xfrm>
        </p:spPr>
      </p:pic>
      <p:sp>
        <p:nvSpPr>
          <p:cNvPr id="5" name="TextBox 4">
            <a:extLst>
              <a:ext uri="{FF2B5EF4-FFF2-40B4-BE49-F238E27FC236}">
                <a16:creationId xmlns:a16="http://schemas.microsoft.com/office/drawing/2014/main" id="{31751109-A87D-43E5-BD62-A89F86110A13}"/>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71309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98D85B3-0210-4CFB-8BF3-86164639C81D}"/>
              </a:ext>
            </a:extLst>
          </p:cNvPr>
          <p:cNvSpPr>
            <a:spLocks noGrp="1"/>
          </p:cNvSpPr>
          <p:nvPr>
            <p:ph type="title"/>
          </p:nvPr>
        </p:nvSpPr>
        <p:spPr/>
        <p:txBody>
          <a:bodyPr/>
          <a:lstStyle/>
          <a:p>
            <a:r>
              <a:rPr lang="en-GB" dirty="0"/>
              <a:t>Optimal Velocity Profile for fixed path</a:t>
            </a:r>
          </a:p>
        </p:txBody>
      </p:sp>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29</a:t>
            </a:fld>
            <a:endParaRPr lang="nl-BE" dirty="0"/>
          </a:p>
        </p:txBody>
      </p:sp>
      <p:pic>
        <p:nvPicPr>
          <p:cNvPr id="7" name="DVP_Animation">
            <a:hlinkClick r:id="" action="ppaction://media"/>
            <a:extLst>
              <a:ext uri="{FF2B5EF4-FFF2-40B4-BE49-F238E27FC236}">
                <a16:creationId xmlns:a16="http://schemas.microsoft.com/office/drawing/2014/main" id="{425FBFF7-D184-4626-8B86-C795816676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63600" y="1349375"/>
            <a:ext cx="7686675" cy="4429125"/>
          </a:xfrm>
        </p:spPr>
      </p:pic>
      <p:sp>
        <p:nvSpPr>
          <p:cNvPr id="5" name="TextBox 4">
            <a:extLst>
              <a:ext uri="{FF2B5EF4-FFF2-40B4-BE49-F238E27FC236}">
                <a16:creationId xmlns:a16="http://schemas.microsoft.com/office/drawing/2014/main" id="{941742B1-414A-4FD4-865C-790F9B97CAC6}"/>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296173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solidFill>
                  <a:srgbClr val="FF0000"/>
                </a:solidFill>
              </a:rPr>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3</a:t>
            </a:fld>
            <a:endParaRPr lang="nl-BE" dirty="0"/>
          </a:p>
        </p:txBody>
      </p:sp>
    </p:spTree>
    <p:extLst>
      <p:ext uri="{BB962C8B-B14F-4D97-AF65-F5344CB8AC3E}">
        <p14:creationId xmlns:p14="http://schemas.microsoft.com/office/powerpoint/2010/main" val="383058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C3E13A-6F7A-4F21-BA86-FEEFB149AE47}"/>
              </a:ext>
            </a:extLst>
          </p:cNvPr>
          <p:cNvSpPr>
            <a:spLocks noGrp="1"/>
          </p:cNvSpPr>
          <p:nvPr>
            <p:ph type="title"/>
          </p:nvPr>
        </p:nvSpPr>
        <p:spPr/>
        <p:txBody>
          <a:bodyPr>
            <a:normAutofit/>
          </a:bodyPr>
          <a:lstStyle/>
          <a:p>
            <a:r>
              <a:rPr lang="en-GB" dirty="0"/>
              <a:t>Improve calculation time</a:t>
            </a:r>
          </a:p>
        </p:txBody>
      </p:sp>
      <p:sp>
        <p:nvSpPr>
          <p:cNvPr id="6" name="Text Placeholder 5">
            <a:extLst>
              <a:ext uri="{FF2B5EF4-FFF2-40B4-BE49-F238E27FC236}">
                <a16:creationId xmlns:a16="http://schemas.microsoft.com/office/drawing/2014/main" id="{1D9D0FFC-9AAF-46DB-83DF-4FBCECF65930}"/>
              </a:ext>
            </a:extLst>
          </p:cNvPr>
          <p:cNvSpPr>
            <a:spLocks noGrp="1"/>
          </p:cNvSpPr>
          <p:nvPr>
            <p:ph type="body" idx="1"/>
          </p:nvPr>
        </p:nvSpPr>
        <p:spPr>
          <a:xfrm>
            <a:off x="540000" y="926284"/>
            <a:ext cx="4040188" cy="639762"/>
          </a:xfrm>
        </p:spPr>
        <p:txBody>
          <a:bodyPr/>
          <a:lstStyle/>
          <a:p>
            <a:r>
              <a:rPr lang="en-GB" dirty="0"/>
              <a:t>Relatively similar paths</a:t>
            </a:r>
          </a:p>
        </p:txBody>
      </p:sp>
      <p:sp>
        <p:nvSpPr>
          <p:cNvPr id="8" name="Text Placeholder 7">
            <a:extLst>
              <a:ext uri="{FF2B5EF4-FFF2-40B4-BE49-F238E27FC236}">
                <a16:creationId xmlns:a16="http://schemas.microsoft.com/office/drawing/2014/main" id="{E829F774-3320-490F-8C96-85A914E1BC0C}"/>
              </a:ext>
            </a:extLst>
          </p:cNvPr>
          <p:cNvSpPr>
            <a:spLocks noGrp="1"/>
          </p:cNvSpPr>
          <p:nvPr>
            <p:ph type="body" sz="quarter" idx="3"/>
          </p:nvPr>
        </p:nvSpPr>
        <p:spPr>
          <a:xfrm>
            <a:off x="4824000" y="926284"/>
            <a:ext cx="4039200" cy="639762"/>
          </a:xfrm>
        </p:spPr>
        <p:txBody>
          <a:bodyPr/>
          <a:lstStyle/>
          <a:p>
            <a:r>
              <a:rPr lang="en-GB" dirty="0"/>
              <a:t>Relatively similar solution</a:t>
            </a:r>
          </a:p>
        </p:txBody>
      </p:sp>
      <p:sp>
        <p:nvSpPr>
          <p:cNvPr id="3" name="Slide Number Placeholder 2">
            <a:extLst>
              <a:ext uri="{FF2B5EF4-FFF2-40B4-BE49-F238E27FC236}">
                <a16:creationId xmlns:a16="http://schemas.microsoft.com/office/drawing/2014/main" id="{EA0CDC83-E798-4959-AA5A-57C0BB4C0AB2}"/>
              </a:ext>
            </a:extLst>
          </p:cNvPr>
          <p:cNvSpPr>
            <a:spLocks noGrp="1"/>
          </p:cNvSpPr>
          <p:nvPr>
            <p:ph type="sldNum" sz="quarter" idx="12"/>
          </p:nvPr>
        </p:nvSpPr>
        <p:spPr/>
        <p:txBody>
          <a:bodyPr/>
          <a:lstStyle/>
          <a:p>
            <a:fld id="{F35D8031-C8E5-48F8-A3B6-81643B27A3AF}" type="slidenum">
              <a:rPr lang="nl-BE" smtClean="0"/>
              <a:pPr/>
              <a:t>30</a:t>
            </a:fld>
            <a:endParaRPr lang="nl-BE" dirty="0"/>
          </a:p>
        </p:txBody>
      </p:sp>
      <p:pic>
        <p:nvPicPr>
          <p:cNvPr id="15" name="Content Placeholder 14">
            <a:extLst>
              <a:ext uri="{FF2B5EF4-FFF2-40B4-BE49-F238E27FC236}">
                <a16:creationId xmlns:a16="http://schemas.microsoft.com/office/drawing/2014/main" id="{11875103-F78B-4E50-874B-43BA16C5303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92545" y="2060848"/>
            <a:ext cx="2968986" cy="3276910"/>
          </a:xfrm>
        </p:spPr>
      </p:pic>
      <p:sp>
        <p:nvSpPr>
          <p:cNvPr id="18" name="TextBox 17">
            <a:extLst>
              <a:ext uri="{FF2B5EF4-FFF2-40B4-BE49-F238E27FC236}">
                <a16:creationId xmlns:a16="http://schemas.microsoft.com/office/drawing/2014/main" id="{469E4557-B323-4144-AB08-DECAA006DE14}"/>
              </a:ext>
            </a:extLst>
          </p:cNvPr>
          <p:cNvSpPr txBox="1"/>
          <p:nvPr/>
        </p:nvSpPr>
        <p:spPr>
          <a:xfrm>
            <a:off x="985318" y="5624284"/>
            <a:ext cx="7443364" cy="369332"/>
          </a:xfrm>
          <a:prstGeom prst="rect">
            <a:avLst/>
          </a:prstGeom>
          <a:noFill/>
        </p:spPr>
        <p:txBody>
          <a:bodyPr wrap="square" rtlCol="0">
            <a:spAutoFit/>
          </a:bodyPr>
          <a:lstStyle/>
          <a:p>
            <a:r>
              <a:rPr lang="en-GB" dirty="0"/>
              <a:t>Grid search function with </a:t>
            </a:r>
            <a:r>
              <a:rPr lang="en-GB" dirty="0" err="1"/>
              <a:t>replanning</a:t>
            </a:r>
            <a:r>
              <a:rPr lang="en-GB" dirty="0"/>
              <a:t> capability : D* or Incremental Phi*</a:t>
            </a:r>
          </a:p>
        </p:txBody>
      </p:sp>
      <p:pic>
        <p:nvPicPr>
          <p:cNvPr id="9" name="Content Placeholder 8">
            <a:extLst>
              <a:ext uri="{FF2B5EF4-FFF2-40B4-BE49-F238E27FC236}">
                <a16:creationId xmlns:a16="http://schemas.microsoft.com/office/drawing/2014/main" id="{05A6C1E0-D99A-4979-BCDD-13BDC8CA7ED8}"/>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331872" y="1706427"/>
            <a:ext cx="3023456" cy="3797300"/>
          </a:xfrm>
        </p:spPr>
      </p:pic>
      <p:sp>
        <p:nvSpPr>
          <p:cNvPr id="13" name="TextBox 12">
            <a:extLst>
              <a:ext uri="{FF2B5EF4-FFF2-40B4-BE49-F238E27FC236}">
                <a16:creationId xmlns:a16="http://schemas.microsoft.com/office/drawing/2014/main" id="{6BDEA114-B3FD-4739-9235-1A514F92D03B}"/>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303787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solidFill>
                  <a:srgbClr val="FF0000"/>
                </a:solidFill>
              </a:rPr>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31</a:t>
            </a:fld>
            <a:endParaRPr lang="nl-BE" dirty="0"/>
          </a:p>
        </p:txBody>
      </p:sp>
    </p:spTree>
    <p:extLst>
      <p:ext uri="{BB962C8B-B14F-4D97-AF65-F5344CB8AC3E}">
        <p14:creationId xmlns:p14="http://schemas.microsoft.com/office/powerpoint/2010/main" val="50223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32</a:t>
            </a:fld>
            <a:endParaRPr lang="nl-BE" dirty="0"/>
          </a:p>
        </p:txBody>
      </p:sp>
      <p:sp>
        <p:nvSpPr>
          <p:cNvPr id="4" name="Content Placeholder 3">
            <a:extLst>
              <a:ext uri="{FF2B5EF4-FFF2-40B4-BE49-F238E27FC236}">
                <a16:creationId xmlns:a16="http://schemas.microsoft.com/office/drawing/2014/main" id="{7147B3D9-AF8E-4A7E-B71B-65827844BE4C}"/>
              </a:ext>
            </a:extLst>
          </p:cNvPr>
          <p:cNvSpPr>
            <a:spLocks noGrp="1"/>
          </p:cNvSpPr>
          <p:nvPr>
            <p:ph idx="1"/>
          </p:nvPr>
        </p:nvSpPr>
        <p:spPr/>
        <p:txBody>
          <a:bodyPr/>
          <a:lstStyle/>
          <a:p>
            <a:pPr marL="0" indent="0">
              <a:buNone/>
            </a:pPr>
            <a:r>
              <a:rPr lang="en-GB" dirty="0"/>
              <a:t>Combines the field of human-robot interaction and robot motion planning.</a:t>
            </a:r>
          </a:p>
          <a:p>
            <a:pPr marL="0" indent="0">
              <a:buNone/>
            </a:pPr>
            <a:endParaRPr lang="en-GB" dirty="0"/>
          </a:p>
          <a:p>
            <a:pPr marL="0" indent="0">
              <a:buNone/>
            </a:pPr>
            <a:r>
              <a:rPr lang="en-GB" dirty="0"/>
              <a:t>Fields of research according to the survey by Kruse et Al. :</a:t>
            </a:r>
          </a:p>
          <a:p>
            <a:pPr marL="0" indent="0">
              <a:buNone/>
            </a:pPr>
            <a:endParaRPr lang="en-GB" dirty="0"/>
          </a:p>
          <a:p>
            <a:pPr marL="0" indent="0">
              <a:buNone/>
            </a:pPr>
            <a:r>
              <a:rPr lang="en-GB" b="1" dirty="0"/>
              <a:t>Comfort</a:t>
            </a:r>
            <a:r>
              <a:rPr lang="en-GB" dirty="0"/>
              <a:t>: </a:t>
            </a:r>
            <a:r>
              <a:rPr lang="en-GB" sz="1800" dirty="0"/>
              <a:t>safety,  avoiding stress, annoyance</a:t>
            </a:r>
          </a:p>
          <a:p>
            <a:pPr marL="0" indent="0">
              <a:buNone/>
            </a:pPr>
            <a:r>
              <a:rPr lang="en-GB" b="1" dirty="0"/>
              <a:t>Naturalness</a:t>
            </a:r>
            <a:r>
              <a:rPr lang="en-GB" dirty="0"/>
              <a:t>: </a:t>
            </a:r>
            <a:r>
              <a:rPr lang="en-GB" sz="1800" dirty="0" err="1"/>
              <a:t>jerkless</a:t>
            </a:r>
            <a:r>
              <a:rPr lang="en-GB" sz="1800" dirty="0"/>
              <a:t> motion</a:t>
            </a:r>
            <a:r>
              <a:rPr lang="en-GB" sz="1800"/>
              <a:t>, legible</a:t>
            </a:r>
            <a:endParaRPr lang="en-GB" sz="1800" dirty="0"/>
          </a:p>
          <a:p>
            <a:pPr marL="0" indent="0">
              <a:buNone/>
            </a:pPr>
            <a:r>
              <a:rPr lang="en-GB" b="1" dirty="0"/>
              <a:t>Sociability</a:t>
            </a:r>
            <a:r>
              <a:rPr lang="en-GB" dirty="0"/>
              <a:t>: </a:t>
            </a:r>
            <a:r>
              <a:rPr lang="en-GB" sz="1800" dirty="0"/>
              <a:t>cultural conventions, other social protocols</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6" name="TextBox 5">
            <a:extLst>
              <a:ext uri="{FF2B5EF4-FFF2-40B4-BE49-F238E27FC236}">
                <a16:creationId xmlns:a16="http://schemas.microsoft.com/office/drawing/2014/main" id="{A1033F0B-FCBB-4797-B7DD-2B23A35BBB84}"/>
              </a:ext>
            </a:extLst>
          </p:cNvPr>
          <p:cNvSpPr txBox="1"/>
          <p:nvPr/>
        </p:nvSpPr>
        <p:spPr>
          <a:xfrm>
            <a:off x="539750" y="6453336"/>
            <a:ext cx="3960242" cy="369332"/>
          </a:xfrm>
          <a:prstGeom prst="rect">
            <a:avLst/>
          </a:prstGeom>
          <a:noFill/>
        </p:spPr>
        <p:txBody>
          <a:bodyPr wrap="square" rtlCol="0">
            <a:spAutoFit/>
          </a:bodyPr>
          <a:lstStyle/>
          <a:p>
            <a:r>
              <a:rPr lang="en-GB" dirty="0">
                <a:solidFill>
                  <a:schemeClr val="bg1"/>
                </a:solidFill>
              </a:rPr>
              <a:t>Socially Compliant Path Planning</a:t>
            </a:r>
          </a:p>
        </p:txBody>
      </p:sp>
      <p:sp>
        <p:nvSpPr>
          <p:cNvPr id="9" name="Title 8">
            <a:extLst>
              <a:ext uri="{FF2B5EF4-FFF2-40B4-BE49-F238E27FC236}">
                <a16:creationId xmlns:a16="http://schemas.microsoft.com/office/drawing/2014/main" id="{589161B7-CD95-4F00-BCFA-C8E68AAAB8EC}"/>
              </a:ext>
            </a:extLst>
          </p:cNvPr>
          <p:cNvSpPr>
            <a:spLocks noGrp="1"/>
          </p:cNvSpPr>
          <p:nvPr>
            <p:ph type="title"/>
          </p:nvPr>
        </p:nvSpPr>
        <p:spPr/>
        <p:txBody>
          <a:bodyPr/>
          <a:lstStyle/>
          <a:p>
            <a:r>
              <a:rPr lang="en-GB" dirty="0"/>
              <a:t>Human-Aware Robot Navigation</a:t>
            </a:r>
          </a:p>
        </p:txBody>
      </p:sp>
    </p:spTree>
    <p:extLst>
      <p:ext uri="{BB962C8B-B14F-4D97-AF65-F5344CB8AC3E}">
        <p14:creationId xmlns:p14="http://schemas.microsoft.com/office/powerpoint/2010/main" val="156558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4411DC8-5D02-449F-8160-5B1D504DB0D5}"/>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75000" y="2640993"/>
            <a:ext cx="3821391" cy="1944216"/>
          </a:xfrm>
          <a:prstGeom prst="rect">
            <a:avLst/>
          </a:prstGeom>
        </p:spPr>
      </p:pic>
      <p:sp>
        <p:nvSpPr>
          <p:cNvPr id="11" name="Text Placeholder 10">
            <a:extLst>
              <a:ext uri="{FF2B5EF4-FFF2-40B4-BE49-F238E27FC236}">
                <a16:creationId xmlns:a16="http://schemas.microsoft.com/office/drawing/2014/main" id="{28F27E74-20FE-4AA5-900D-E28930B3AB59}"/>
              </a:ext>
            </a:extLst>
          </p:cNvPr>
          <p:cNvSpPr>
            <a:spLocks noGrp="1"/>
          </p:cNvSpPr>
          <p:nvPr>
            <p:ph type="body" sz="half" idx="2"/>
          </p:nvPr>
        </p:nvSpPr>
        <p:spPr>
          <a:xfrm>
            <a:off x="395536" y="1435101"/>
            <a:ext cx="5040560" cy="4356000"/>
          </a:xfrm>
        </p:spPr>
        <p:txBody>
          <a:bodyPr/>
          <a:lstStyle/>
          <a:p>
            <a:pPr>
              <a:spcBef>
                <a:spcPts val="1800"/>
              </a:spcBef>
            </a:pPr>
            <a:r>
              <a:rPr lang="en-US" sz="1600" dirty="0"/>
              <a:t>Path planner can inherently take into account the “social cost” of a particular path.</a:t>
            </a:r>
            <a:endParaRPr lang="en-US" sz="1600" b="1" dirty="0"/>
          </a:p>
          <a:p>
            <a:pPr>
              <a:spcBef>
                <a:spcPts val="1800"/>
              </a:spcBef>
            </a:pPr>
            <a:r>
              <a:rPr lang="en-US" sz="1600" b="1" dirty="0"/>
              <a:t>Similar to the user’s intention </a:t>
            </a:r>
            <a:r>
              <a:rPr lang="en-US" sz="1600" b="1" dirty="0">
                <a:sym typeface="Wingdings" panose="05000000000000000000" pitchFamily="2" charset="2"/>
              </a:rPr>
              <a:t> caused discomfort</a:t>
            </a:r>
            <a:endParaRPr lang="en-US" sz="1600" b="1" dirty="0"/>
          </a:p>
          <a:p>
            <a:pPr>
              <a:spcBef>
                <a:spcPts val="1800"/>
              </a:spcBef>
            </a:pPr>
            <a:r>
              <a:rPr lang="en-US" sz="1600" b="1" dirty="0"/>
              <a:t>Cost map</a:t>
            </a:r>
            <a:r>
              <a:rPr lang="en-US" sz="1600" dirty="0"/>
              <a:t> reflecting </a:t>
            </a:r>
            <a:r>
              <a:rPr lang="en-US" sz="1600" b="1" dirty="0"/>
              <a:t>dynamic personal space</a:t>
            </a:r>
            <a:br>
              <a:rPr lang="en-US" sz="1600" b="1" dirty="0"/>
            </a:br>
            <a:r>
              <a:rPr lang="en-US" sz="1600" dirty="0"/>
              <a:t>developed by </a:t>
            </a:r>
            <a:r>
              <a:rPr lang="en-US" sz="1600" dirty="0" err="1"/>
              <a:t>Scandolo</a:t>
            </a:r>
            <a:r>
              <a:rPr lang="en-US" sz="1600" dirty="0"/>
              <a:t> and </a:t>
            </a:r>
            <a:r>
              <a:rPr lang="en-US" sz="1600" dirty="0" err="1"/>
              <a:t>Fraichard</a:t>
            </a:r>
            <a:r>
              <a:rPr lang="en-US" sz="1600" dirty="0"/>
              <a:t>.</a:t>
            </a:r>
          </a:p>
          <a:p>
            <a:pPr>
              <a:spcBef>
                <a:spcPts val="1800"/>
              </a:spcBef>
            </a:pPr>
            <a:r>
              <a:rPr lang="en-US" sz="1600" dirty="0"/>
              <a:t>Starting point of this model: the </a:t>
            </a:r>
            <a:r>
              <a:rPr lang="en-US" sz="1600" b="1" dirty="0"/>
              <a:t>proxemics</a:t>
            </a:r>
            <a:r>
              <a:rPr lang="en-US" sz="1600" dirty="0"/>
              <a:t> rules studied by Edward T. Hall (1966) </a:t>
            </a:r>
            <a:r>
              <a:rPr lang="en-US" sz="1600" dirty="0">
                <a:sym typeface="Wingdings" panose="05000000000000000000" pitchFamily="2" charset="2"/>
              </a:rPr>
              <a:t> blue area</a:t>
            </a:r>
          </a:p>
          <a:p>
            <a:pPr>
              <a:spcBef>
                <a:spcPts val="1800"/>
              </a:spcBef>
            </a:pPr>
            <a:r>
              <a:rPr lang="en-US" sz="1600" dirty="0">
                <a:sym typeface="Wingdings" panose="05000000000000000000" pitchFamily="2" charset="2"/>
              </a:rPr>
              <a:t>Additions to reflect the influence of movement:</a:t>
            </a:r>
            <a:br>
              <a:rPr lang="en-US" sz="1600" dirty="0">
                <a:sym typeface="Wingdings" panose="05000000000000000000" pitchFamily="2" charset="2"/>
              </a:rPr>
            </a:br>
            <a:r>
              <a:rPr lang="en-US" sz="1600" dirty="0">
                <a:sym typeface="Wingdings" panose="05000000000000000000" pitchFamily="2" charset="2"/>
              </a:rPr>
              <a:t>Red area (orientation dependent, “</a:t>
            </a:r>
            <a:r>
              <a:rPr lang="en-US" sz="1600" b="1" dirty="0">
                <a:sym typeface="Wingdings" panose="05000000000000000000" pitchFamily="2" charset="2"/>
              </a:rPr>
              <a:t>back space</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Yellow area (speed and orientation dependent, “</a:t>
            </a:r>
            <a:r>
              <a:rPr lang="en-US" sz="1600" b="1" dirty="0">
                <a:sym typeface="Wingdings" panose="05000000000000000000" pitchFamily="2" charset="2"/>
              </a:rPr>
              <a:t>Personal Space during Motion</a:t>
            </a:r>
            <a:r>
              <a:rPr lang="en-US" sz="1600" dirty="0">
                <a:sym typeface="Wingdings" panose="05000000000000000000" pitchFamily="2" charset="2"/>
              </a:rPr>
              <a:t>”) </a:t>
            </a:r>
          </a:p>
          <a:p>
            <a:pPr>
              <a:spcBef>
                <a:spcPts val="1800"/>
              </a:spcBef>
            </a:pPr>
            <a:endParaRPr lang="en-US" sz="1600" dirty="0"/>
          </a:p>
          <a:p>
            <a:endParaRPr lang="en-US" sz="1600" dirty="0"/>
          </a:p>
          <a:p>
            <a:endParaRPr lang="fr-BE" sz="1600" dirty="0"/>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33</a:t>
            </a:fld>
            <a:endParaRPr lang="nl-BE" dirty="0"/>
          </a:p>
        </p:txBody>
      </p:sp>
      <p:sp>
        <p:nvSpPr>
          <p:cNvPr id="9" name="Title 8">
            <a:extLst>
              <a:ext uri="{FF2B5EF4-FFF2-40B4-BE49-F238E27FC236}">
                <a16:creationId xmlns:a16="http://schemas.microsoft.com/office/drawing/2014/main" id="{589161B7-CD95-4F00-BCFA-C8E68AAAB8EC}"/>
              </a:ext>
            </a:extLst>
          </p:cNvPr>
          <p:cNvSpPr>
            <a:spLocks noGrp="1"/>
          </p:cNvSpPr>
          <p:nvPr>
            <p:ph type="title"/>
          </p:nvPr>
        </p:nvSpPr>
        <p:spPr/>
        <p:txBody>
          <a:bodyPr/>
          <a:lstStyle/>
          <a:p>
            <a:r>
              <a:rPr lang="en-GB" dirty="0"/>
              <a:t>Dynamic Personal Space </a:t>
            </a:r>
          </a:p>
        </p:txBody>
      </p:sp>
      <p:sp>
        <p:nvSpPr>
          <p:cNvPr id="6" name="TextBox 5">
            <a:extLst>
              <a:ext uri="{FF2B5EF4-FFF2-40B4-BE49-F238E27FC236}">
                <a16:creationId xmlns:a16="http://schemas.microsoft.com/office/drawing/2014/main" id="{A1033F0B-FCBB-4797-B7DD-2B23A35BBB84}"/>
              </a:ext>
            </a:extLst>
          </p:cNvPr>
          <p:cNvSpPr txBox="1"/>
          <p:nvPr/>
        </p:nvSpPr>
        <p:spPr>
          <a:xfrm>
            <a:off x="539750" y="6453336"/>
            <a:ext cx="3600202" cy="369332"/>
          </a:xfrm>
          <a:prstGeom prst="rect">
            <a:avLst/>
          </a:prstGeom>
          <a:noFill/>
        </p:spPr>
        <p:txBody>
          <a:bodyPr wrap="square" rtlCol="0">
            <a:spAutoFit/>
          </a:bodyPr>
          <a:lstStyle/>
          <a:p>
            <a:r>
              <a:rPr lang="en-GB" dirty="0">
                <a:solidFill>
                  <a:schemeClr val="bg1"/>
                </a:solidFill>
              </a:rPr>
              <a:t>Socially Compliant Path Planning</a:t>
            </a:r>
          </a:p>
        </p:txBody>
      </p:sp>
    </p:spTree>
    <p:extLst>
      <p:ext uri="{BB962C8B-B14F-4D97-AF65-F5344CB8AC3E}">
        <p14:creationId xmlns:p14="http://schemas.microsoft.com/office/powerpoint/2010/main" val="3417127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957981-A10C-44D5-8E66-D10D4981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215" y="1556792"/>
            <a:ext cx="6449569" cy="3771811"/>
          </a:xfrm>
          <a:prstGeom prst="rect">
            <a:avLst/>
          </a:prstGeom>
        </p:spPr>
      </p:pic>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normAutofit/>
          </a:bodyPr>
          <a:lstStyle/>
          <a:p>
            <a:r>
              <a:rPr lang="en-GB" sz="3000" dirty="0"/>
              <a:t>Human-Robot Cooperation Model</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34</a:t>
            </a:fld>
            <a:endParaRPr lang="nl-BE" dirty="0"/>
          </a:p>
        </p:txBody>
      </p:sp>
      <p:pic>
        <p:nvPicPr>
          <p:cNvPr id="8" name="Content Placeholder 7">
            <a:extLst>
              <a:ext uri="{FF2B5EF4-FFF2-40B4-BE49-F238E27FC236}">
                <a16:creationId xmlns:a16="http://schemas.microsoft.com/office/drawing/2014/main" id="{78F47D26-B13C-4669-B7BE-3E52ADC69D6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82215" y="1556792"/>
            <a:ext cx="6449569" cy="3744417"/>
          </a:xfrm>
        </p:spPr>
      </p:pic>
      <p:sp>
        <p:nvSpPr>
          <p:cNvPr id="6" name="TextBox 5">
            <a:extLst>
              <a:ext uri="{FF2B5EF4-FFF2-40B4-BE49-F238E27FC236}">
                <a16:creationId xmlns:a16="http://schemas.microsoft.com/office/drawing/2014/main" id="{9726CDFB-AC84-4205-AE80-4C3718CC54C2}"/>
              </a:ext>
            </a:extLst>
          </p:cNvPr>
          <p:cNvSpPr txBox="1"/>
          <p:nvPr/>
        </p:nvSpPr>
        <p:spPr>
          <a:xfrm>
            <a:off x="539750" y="6453336"/>
            <a:ext cx="3699250" cy="369332"/>
          </a:xfrm>
          <a:prstGeom prst="rect">
            <a:avLst/>
          </a:prstGeom>
          <a:noFill/>
        </p:spPr>
        <p:txBody>
          <a:bodyPr wrap="square" rtlCol="0">
            <a:spAutoFit/>
          </a:bodyPr>
          <a:lstStyle/>
          <a:p>
            <a:r>
              <a:rPr lang="en-GB" dirty="0">
                <a:solidFill>
                  <a:schemeClr val="bg1"/>
                </a:solidFill>
              </a:rPr>
              <a:t>Socially Compliant Path Planning</a:t>
            </a:r>
          </a:p>
        </p:txBody>
      </p:sp>
    </p:spTree>
    <p:extLst>
      <p:ext uri="{BB962C8B-B14F-4D97-AF65-F5344CB8AC3E}">
        <p14:creationId xmlns:p14="http://schemas.microsoft.com/office/powerpoint/2010/main" val="84151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normAutofit/>
          </a:bodyPr>
          <a:lstStyle/>
          <a:p>
            <a:r>
              <a:rPr lang="en-GB" sz="3000" dirty="0"/>
              <a:t>Human-Robot Cooperation Model</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35</a:t>
            </a:fld>
            <a:endParaRPr lang="nl-BE" dirty="0"/>
          </a:p>
        </p:txBody>
      </p:sp>
      <p:pic>
        <p:nvPicPr>
          <p:cNvPr id="8" name="Content Placeholder 7">
            <a:extLst>
              <a:ext uri="{FF2B5EF4-FFF2-40B4-BE49-F238E27FC236}">
                <a16:creationId xmlns:a16="http://schemas.microsoft.com/office/drawing/2014/main" id="{1D0E2933-80A1-4468-9A5D-4166A127991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2333" t="3043" r="31243" b="5987"/>
          <a:stretch/>
        </p:blipFill>
        <p:spPr>
          <a:xfrm>
            <a:off x="230626" y="1615313"/>
            <a:ext cx="2202226" cy="3888433"/>
          </a:xfrm>
        </p:spPr>
      </p:pic>
      <p:sp>
        <p:nvSpPr>
          <p:cNvPr id="6" name="TextBox 5">
            <a:extLst>
              <a:ext uri="{FF2B5EF4-FFF2-40B4-BE49-F238E27FC236}">
                <a16:creationId xmlns:a16="http://schemas.microsoft.com/office/drawing/2014/main" id="{C3DEABCF-F63A-4DF4-849F-2AD8452F4F46}"/>
              </a:ext>
            </a:extLst>
          </p:cNvPr>
          <p:cNvSpPr txBox="1"/>
          <p:nvPr/>
        </p:nvSpPr>
        <p:spPr>
          <a:xfrm>
            <a:off x="539750" y="6453336"/>
            <a:ext cx="4464298" cy="369332"/>
          </a:xfrm>
          <a:prstGeom prst="rect">
            <a:avLst/>
          </a:prstGeom>
          <a:noFill/>
        </p:spPr>
        <p:txBody>
          <a:bodyPr wrap="square" rtlCol="0">
            <a:spAutoFit/>
          </a:bodyPr>
          <a:lstStyle/>
          <a:p>
            <a:r>
              <a:rPr lang="en-GB" dirty="0">
                <a:solidFill>
                  <a:schemeClr val="bg1"/>
                </a:solidFill>
              </a:rPr>
              <a:t>Socially Compliant Path Planning</a:t>
            </a:r>
          </a:p>
        </p:txBody>
      </p:sp>
      <p:pic>
        <p:nvPicPr>
          <p:cNvPr id="7" name="Content Placeholder 7">
            <a:extLst>
              <a:ext uri="{FF2B5EF4-FFF2-40B4-BE49-F238E27FC236}">
                <a16:creationId xmlns:a16="http://schemas.microsoft.com/office/drawing/2014/main" id="{16FCB7B5-1C1A-4292-803B-9BC513F4C119}"/>
              </a:ext>
            </a:extLst>
          </p:cNvPr>
          <p:cNvPicPr>
            <a:picLocks noChangeAspect="1"/>
          </p:cNvPicPr>
          <p:nvPr/>
        </p:nvPicPr>
        <p:blipFill rotWithShape="1">
          <a:blip r:embed="rId3">
            <a:extLst>
              <a:ext uri="{28A0092B-C50C-407E-A947-70E740481C1C}">
                <a14:useLocalDpi xmlns:a14="http://schemas.microsoft.com/office/drawing/2010/main" val="0"/>
              </a:ext>
            </a:extLst>
          </a:blip>
          <a:srcRect l="-638" r="57664" b="5987"/>
          <a:stretch/>
        </p:blipFill>
        <p:spPr>
          <a:xfrm>
            <a:off x="2503691" y="1615313"/>
            <a:ext cx="3581646" cy="4018502"/>
          </a:xfrm>
          <a:prstGeom prst="rect">
            <a:avLst/>
          </a:prstGeom>
        </p:spPr>
      </p:pic>
      <p:pic>
        <p:nvPicPr>
          <p:cNvPr id="9" name="Content Placeholder 7">
            <a:extLst>
              <a:ext uri="{FF2B5EF4-FFF2-40B4-BE49-F238E27FC236}">
                <a16:creationId xmlns:a16="http://schemas.microsoft.com/office/drawing/2014/main" id="{02C6CFF0-9102-4B15-89C2-D6A006D115DF}"/>
              </a:ext>
            </a:extLst>
          </p:cNvPr>
          <p:cNvPicPr>
            <a:picLocks noChangeAspect="1"/>
          </p:cNvPicPr>
          <p:nvPr/>
        </p:nvPicPr>
        <p:blipFill rotWithShape="1">
          <a:blip r:embed="rId3">
            <a:extLst>
              <a:ext uri="{28A0092B-C50C-407E-A947-70E740481C1C}">
                <a14:useLocalDpi xmlns:a14="http://schemas.microsoft.com/office/drawing/2010/main" val="0"/>
              </a:ext>
            </a:extLst>
          </a:blip>
          <a:srcRect l="69119" t="2276" b="5987"/>
          <a:stretch/>
        </p:blipFill>
        <p:spPr>
          <a:xfrm>
            <a:off x="6156176" y="1615313"/>
            <a:ext cx="2573735" cy="3921220"/>
          </a:xfrm>
          <a:prstGeom prst="rect">
            <a:avLst/>
          </a:prstGeom>
        </p:spPr>
      </p:pic>
    </p:spTree>
    <p:extLst>
      <p:ext uri="{BB962C8B-B14F-4D97-AF65-F5344CB8AC3E}">
        <p14:creationId xmlns:p14="http://schemas.microsoft.com/office/powerpoint/2010/main" val="80862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solidFill>
                  <a:srgbClr val="FF0000"/>
                </a:solidFill>
              </a:rPr>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36</a:t>
            </a:fld>
            <a:endParaRPr lang="nl-BE" dirty="0"/>
          </a:p>
        </p:txBody>
      </p:sp>
    </p:spTree>
    <p:extLst>
      <p:ext uri="{BB962C8B-B14F-4D97-AF65-F5344CB8AC3E}">
        <p14:creationId xmlns:p14="http://schemas.microsoft.com/office/powerpoint/2010/main" val="1457958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1E84-6C12-49BE-AFE2-E76F8CF1E51F}"/>
              </a:ext>
            </a:extLst>
          </p:cNvPr>
          <p:cNvSpPr>
            <a:spLocks noGrp="1"/>
          </p:cNvSpPr>
          <p:nvPr>
            <p:ph type="title"/>
          </p:nvPr>
        </p:nvSpPr>
        <p:spPr/>
        <p:txBody>
          <a:bodyPr/>
          <a:lstStyle/>
          <a:p>
            <a:r>
              <a:rPr lang="en-GB" dirty="0"/>
              <a:t>Future Work</a:t>
            </a:r>
          </a:p>
        </p:txBody>
      </p:sp>
      <p:sp>
        <p:nvSpPr>
          <p:cNvPr id="3" name="Slide Number Placeholder 2">
            <a:extLst>
              <a:ext uri="{FF2B5EF4-FFF2-40B4-BE49-F238E27FC236}">
                <a16:creationId xmlns:a16="http://schemas.microsoft.com/office/drawing/2014/main" id="{F3A828E0-77A7-4B59-AB8E-FB624F90073C}"/>
              </a:ext>
            </a:extLst>
          </p:cNvPr>
          <p:cNvSpPr>
            <a:spLocks noGrp="1"/>
          </p:cNvSpPr>
          <p:nvPr>
            <p:ph type="sldNum" sz="quarter" idx="12"/>
          </p:nvPr>
        </p:nvSpPr>
        <p:spPr/>
        <p:txBody>
          <a:bodyPr/>
          <a:lstStyle/>
          <a:p>
            <a:fld id="{F35D8031-C8E5-48F8-A3B6-81643B27A3AF}" type="slidenum">
              <a:rPr lang="nl-BE" smtClean="0"/>
              <a:pPr/>
              <a:t>37</a:t>
            </a:fld>
            <a:endParaRPr lang="nl-BE" dirty="0"/>
          </a:p>
        </p:txBody>
      </p:sp>
      <p:sp>
        <p:nvSpPr>
          <p:cNvPr id="4" name="Content Placeholder 3">
            <a:extLst>
              <a:ext uri="{FF2B5EF4-FFF2-40B4-BE49-F238E27FC236}">
                <a16:creationId xmlns:a16="http://schemas.microsoft.com/office/drawing/2014/main" id="{3C9CCD8C-9784-4FE6-87FB-9FF520845B77}"/>
              </a:ext>
            </a:extLst>
          </p:cNvPr>
          <p:cNvSpPr>
            <a:spLocks noGrp="1"/>
          </p:cNvSpPr>
          <p:nvPr>
            <p:ph idx="1"/>
          </p:nvPr>
        </p:nvSpPr>
        <p:spPr/>
        <p:txBody>
          <a:bodyPr/>
          <a:lstStyle/>
          <a:p>
            <a:pPr marL="0" indent="0">
              <a:buNone/>
            </a:pPr>
            <a:r>
              <a:rPr lang="en-GB" dirty="0"/>
              <a:t>Better placement of the Expansion Position will reduce the computational time needed to adjust each path length.</a:t>
            </a:r>
          </a:p>
          <a:p>
            <a:pPr marL="0" indent="0">
              <a:buNone/>
            </a:pPr>
            <a:endParaRPr lang="en-GB" dirty="0"/>
          </a:p>
          <a:p>
            <a:pPr marL="0" indent="0">
              <a:buNone/>
            </a:pPr>
            <a:r>
              <a:rPr lang="en-GB" dirty="0"/>
              <a:t>Faster dynamic motion planner by using a grid search planner.</a:t>
            </a:r>
          </a:p>
          <a:p>
            <a:pPr marL="0" indent="0">
              <a:buNone/>
            </a:pPr>
            <a:endParaRPr lang="en-GB" dirty="0"/>
          </a:p>
          <a:p>
            <a:pPr marL="0" indent="0">
              <a:buNone/>
            </a:pPr>
            <a:r>
              <a:rPr lang="en-GB" dirty="0"/>
              <a:t>Implementation of human-aware navigation.</a:t>
            </a:r>
          </a:p>
        </p:txBody>
      </p:sp>
      <p:sp>
        <p:nvSpPr>
          <p:cNvPr id="5" name="TextBox 4">
            <a:extLst>
              <a:ext uri="{FF2B5EF4-FFF2-40B4-BE49-F238E27FC236}">
                <a16:creationId xmlns:a16="http://schemas.microsoft.com/office/drawing/2014/main" id="{CDB8454A-435F-4438-BDAF-3472C71C7D3F}"/>
              </a:ext>
            </a:extLst>
          </p:cNvPr>
          <p:cNvSpPr txBox="1"/>
          <p:nvPr/>
        </p:nvSpPr>
        <p:spPr>
          <a:xfrm>
            <a:off x="539750" y="6453336"/>
            <a:ext cx="4464298" cy="369332"/>
          </a:xfrm>
          <a:prstGeom prst="rect">
            <a:avLst/>
          </a:prstGeom>
          <a:noFill/>
        </p:spPr>
        <p:txBody>
          <a:bodyPr wrap="square" rtlCol="0">
            <a:spAutoFit/>
          </a:bodyPr>
          <a:lstStyle/>
          <a:p>
            <a:r>
              <a:rPr lang="en-GB" dirty="0">
                <a:solidFill>
                  <a:schemeClr val="bg1"/>
                </a:solidFill>
              </a:rPr>
              <a:t>Future Work and Conclusion</a:t>
            </a:r>
          </a:p>
        </p:txBody>
      </p:sp>
    </p:spTree>
    <p:extLst>
      <p:ext uri="{BB962C8B-B14F-4D97-AF65-F5344CB8AC3E}">
        <p14:creationId xmlns:p14="http://schemas.microsoft.com/office/powerpoint/2010/main" val="4209761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6EC6D-819B-4BE4-99A2-C0FA90EAA476}"/>
              </a:ext>
            </a:extLst>
          </p:cNvPr>
          <p:cNvSpPr>
            <a:spLocks noGrp="1"/>
          </p:cNvSpPr>
          <p:nvPr>
            <p:ph type="title"/>
          </p:nvPr>
        </p:nvSpPr>
        <p:spPr/>
        <p:txBody>
          <a:bodyPr/>
          <a:lstStyle/>
          <a:p>
            <a:r>
              <a:rPr lang="en-GB" dirty="0"/>
              <a:t>Conclusion</a:t>
            </a:r>
          </a:p>
        </p:txBody>
      </p:sp>
      <p:sp>
        <p:nvSpPr>
          <p:cNvPr id="3" name="Slide Number Placeholder 2">
            <a:extLst>
              <a:ext uri="{FF2B5EF4-FFF2-40B4-BE49-F238E27FC236}">
                <a16:creationId xmlns:a16="http://schemas.microsoft.com/office/drawing/2014/main" id="{64CA0102-084E-438D-8B80-A3247379DD77}"/>
              </a:ext>
            </a:extLst>
          </p:cNvPr>
          <p:cNvSpPr>
            <a:spLocks noGrp="1"/>
          </p:cNvSpPr>
          <p:nvPr>
            <p:ph type="sldNum" sz="quarter" idx="12"/>
          </p:nvPr>
        </p:nvSpPr>
        <p:spPr/>
        <p:txBody>
          <a:bodyPr/>
          <a:lstStyle/>
          <a:p>
            <a:fld id="{F35D8031-C8E5-48F8-A3B6-81643B27A3AF}" type="slidenum">
              <a:rPr lang="nl-BE" smtClean="0"/>
              <a:pPr/>
              <a:t>38</a:t>
            </a:fld>
            <a:endParaRPr lang="nl-BE" dirty="0"/>
          </a:p>
        </p:txBody>
      </p:sp>
      <p:sp>
        <p:nvSpPr>
          <p:cNvPr id="4" name="Content Placeholder 3">
            <a:extLst>
              <a:ext uri="{FF2B5EF4-FFF2-40B4-BE49-F238E27FC236}">
                <a16:creationId xmlns:a16="http://schemas.microsoft.com/office/drawing/2014/main" id="{4DF2651D-57EF-4783-BC9D-D90BBDFF7458}"/>
              </a:ext>
            </a:extLst>
          </p:cNvPr>
          <p:cNvSpPr>
            <a:spLocks noGrp="1"/>
          </p:cNvSpPr>
          <p:nvPr>
            <p:ph idx="1"/>
          </p:nvPr>
        </p:nvSpPr>
        <p:spPr/>
        <p:txBody>
          <a:bodyPr/>
          <a:lstStyle/>
          <a:p>
            <a:pPr marL="0" indent="0">
              <a:buNone/>
            </a:pPr>
            <a:r>
              <a:rPr lang="en-GB" b="1" dirty="0"/>
              <a:t>Expanded</a:t>
            </a:r>
            <a:r>
              <a:rPr lang="en-GB" dirty="0"/>
              <a:t> the current planner based on circular arcs with a </a:t>
            </a:r>
            <a:r>
              <a:rPr lang="en-GB" b="1" dirty="0"/>
              <a:t>more flexible curve </a:t>
            </a:r>
            <a:r>
              <a:rPr lang="en-GB" dirty="0"/>
              <a:t>geometry based on clothoids.</a:t>
            </a:r>
          </a:p>
          <a:p>
            <a:pPr marL="0" indent="0">
              <a:buNone/>
            </a:pPr>
            <a:br>
              <a:rPr lang="en-GB" dirty="0"/>
            </a:br>
            <a:r>
              <a:rPr lang="en-GB" dirty="0"/>
              <a:t>This improvement on path </a:t>
            </a:r>
            <a:r>
              <a:rPr lang="en-GB" b="1" dirty="0"/>
              <a:t>planning performance </a:t>
            </a:r>
            <a:r>
              <a:rPr lang="en-GB" dirty="0"/>
              <a:t>comes with a </a:t>
            </a:r>
            <a:r>
              <a:rPr lang="en-GB" b="1" dirty="0"/>
              <a:t>cost</a:t>
            </a:r>
            <a:r>
              <a:rPr lang="en-GB" dirty="0"/>
              <a:t>, the </a:t>
            </a:r>
            <a:r>
              <a:rPr lang="en-GB" b="1" dirty="0"/>
              <a:t>time</a:t>
            </a:r>
            <a:r>
              <a:rPr lang="en-GB" dirty="0"/>
              <a:t> needed to adapt each path length.</a:t>
            </a:r>
          </a:p>
          <a:p>
            <a:pPr marL="0" indent="0">
              <a:buNone/>
            </a:pPr>
            <a:br>
              <a:rPr lang="en-GB" dirty="0"/>
            </a:br>
            <a:r>
              <a:rPr lang="en-GB" dirty="0"/>
              <a:t>Conceptual solution </a:t>
            </a:r>
            <a:r>
              <a:rPr lang="en-GB" b="1" dirty="0"/>
              <a:t>taking into account moving obstacle </a:t>
            </a:r>
            <a:r>
              <a:rPr lang="en-GB" dirty="0"/>
              <a:t>by calculating a </a:t>
            </a:r>
            <a:r>
              <a:rPr lang="en-GB" b="1" dirty="0"/>
              <a:t>collision-free speed profile </a:t>
            </a:r>
            <a:r>
              <a:rPr lang="en-GB" dirty="0"/>
              <a:t>for a fixed path.</a:t>
            </a:r>
          </a:p>
        </p:txBody>
      </p:sp>
      <p:sp>
        <p:nvSpPr>
          <p:cNvPr id="5" name="TextBox 4">
            <a:extLst>
              <a:ext uri="{FF2B5EF4-FFF2-40B4-BE49-F238E27FC236}">
                <a16:creationId xmlns:a16="http://schemas.microsoft.com/office/drawing/2014/main" id="{508BF13E-7C9D-4D55-B3BB-E642B9142D5C}"/>
              </a:ext>
            </a:extLst>
          </p:cNvPr>
          <p:cNvSpPr txBox="1"/>
          <p:nvPr/>
        </p:nvSpPr>
        <p:spPr>
          <a:xfrm>
            <a:off x="539750" y="6453336"/>
            <a:ext cx="4464298" cy="369332"/>
          </a:xfrm>
          <a:prstGeom prst="rect">
            <a:avLst/>
          </a:prstGeom>
          <a:noFill/>
        </p:spPr>
        <p:txBody>
          <a:bodyPr wrap="square" rtlCol="0">
            <a:spAutoFit/>
          </a:bodyPr>
          <a:lstStyle/>
          <a:p>
            <a:r>
              <a:rPr lang="en-GB" dirty="0">
                <a:solidFill>
                  <a:schemeClr val="bg1"/>
                </a:solidFill>
              </a:rPr>
              <a:t>Future Work and Conclusion</a:t>
            </a:r>
          </a:p>
        </p:txBody>
      </p:sp>
    </p:spTree>
    <p:extLst>
      <p:ext uri="{BB962C8B-B14F-4D97-AF65-F5344CB8AC3E}">
        <p14:creationId xmlns:p14="http://schemas.microsoft.com/office/powerpoint/2010/main" val="3821537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End of the presentation</a:t>
            </a:r>
          </a:p>
        </p:txBody>
      </p:sp>
      <p:sp>
        <p:nvSpPr>
          <p:cNvPr id="3" name="Content Placeholder 2"/>
          <p:cNvSpPr>
            <a:spLocks noGrp="1"/>
          </p:cNvSpPr>
          <p:nvPr>
            <p:ph idx="1"/>
            <p:custDataLst>
              <p:tags r:id="rId2"/>
            </p:custDataLst>
          </p:nvPr>
        </p:nvSpPr>
        <p:spPr/>
        <p:txBody>
          <a:bodyPr/>
          <a:lstStyle/>
          <a:p>
            <a:pPr marL="0" indent="0">
              <a:buNone/>
            </a:pPr>
            <a:r>
              <a:rPr lang="en-GB" dirty="0"/>
              <a:t>Thank you for your kind attention</a:t>
            </a:r>
          </a:p>
        </p:txBody>
      </p:sp>
      <p:sp>
        <p:nvSpPr>
          <p:cNvPr id="5" name="Slide Number Placeholder 4"/>
          <p:cNvSpPr>
            <a:spLocks noGrp="1"/>
          </p:cNvSpPr>
          <p:nvPr>
            <p:ph type="sldNum" sz="quarter" idx="12"/>
            <p:custDataLst>
              <p:tags r:id="rId3"/>
            </p:custDataLst>
          </p:nvPr>
        </p:nvSpPr>
        <p:spPr/>
        <p:txBody>
          <a:bodyPr/>
          <a:lstStyle/>
          <a:p>
            <a:fld id="{F35D8031-C8E5-48F8-A3B6-81643B27A3AF}" type="slidenum">
              <a:rPr lang="nl-BE" smtClean="0"/>
              <a:pPr/>
              <a:t>39</a:t>
            </a:fld>
            <a:endParaRPr lang="nl-BE" dirty="0"/>
          </a:p>
        </p:txBody>
      </p:sp>
    </p:spTree>
    <p:extLst>
      <p:ext uri="{BB962C8B-B14F-4D97-AF65-F5344CB8AC3E}">
        <p14:creationId xmlns:p14="http://schemas.microsoft.com/office/powerpoint/2010/main" val="346306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40000" y="224744"/>
            <a:ext cx="8334000" cy="900000"/>
          </a:xfrm>
        </p:spPr>
        <p:txBody>
          <a:bodyPr>
            <a:normAutofit/>
          </a:bodyPr>
          <a:lstStyle/>
          <a:p>
            <a:r>
              <a:rPr lang="en-GB" sz="3000" dirty="0"/>
              <a:t>Introduction</a:t>
            </a:r>
          </a:p>
        </p:txBody>
      </p:sp>
      <p:sp>
        <p:nvSpPr>
          <p:cNvPr id="11" name="Text Placeholder 10">
            <a:extLst>
              <a:ext uri="{FF2B5EF4-FFF2-40B4-BE49-F238E27FC236}">
                <a16:creationId xmlns:a16="http://schemas.microsoft.com/office/drawing/2014/main" id="{6C411B2C-FCFD-455C-9D65-CBFDDB68C76E}"/>
              </a:ext>
            </a:extLst>
          </p:cNvPr>
          <p:cNvSpPr>
            <a:spLocks noGrp="1"/>
          </p:cNvSpPr>
          <p:nvPr>
            <p:ph type="body" idx="1"/>
          </p:nvPr>
        </p:nvSpPr>
        <p:spPr>
          <a:xfrm>
            <a:off x="540000" y="908720"/>
            <a:ext cx="4040188" cy="639762"/>
          </a:xfrm>
        </p:spPr>
        <p:txBody>
          <a:bodyPr/>
          <a:lstStyle/>
          <a:p>
            <a:pPr algn="ctr"/>
            <a:r>
              <a:rPr lang="en-GB" sz="2000" dirty="0"/>
              <a:t>Semi Autonomous Mobile Robot</a:t>
            </a:r>
          </a:p>
        </p:txBody>
      </p:sp>
      <p:sp>
        <p:nvSpPr>
          <p:cNvPr id="12" name="Text Placeholder 11">
            <a:extLst>
              <a:ext uri="{FF2B5EF4-FFF2-40B4-BE49-F238E27FC236}">
                <a16:creationId xmlns:a16="http://schemas.microsoft.com/office/drawing/2014/main" id="{E0E99FDF-A42E-40C5-AABB-49435513B6F1}"/>
              </a:ext>
            </a:extLst>
          </p:cNvPr>
          <p:cNvSpPr>
            <a:spLocks noGrp="1"/>
          </p:cNvSpPr>
          <p:nvPr>
            <p:ph type="body" sz="quarter" idx="3"/>
          </p:nvPr>
        </p:nvSpPr>
        <p:spPr>
          <a:xfrm>
            <a:off x="4962106" y="908720"/>
            <a:ext cx="4039200" cy="639762"/>
          </a:xfrm>
        </p:spPr>
        <p:txBody>
          <a:bodyPr/>
          <a:lstStyle/>
          <a:p>
            <a:pPr algn="ctr"/>
            <a:r>
              <a:rPr lang="en-GB" sz="2000" dirty="0"/>
              <a:t>(Local) Path Planning Algorithm</a:t>
            </a:r>
          </a:p>
        </p:txBody>
      </p:sp>
      <p:sp>
        <p:nvSpPr>
          <p:cNvPr id="8" name="Slide Number Placeholder 7"/>
          <p:cNvSpPr>
            <a:spLocks noGrp="1"/>
          </p:cNvSpPr>
          <p:nvPr>
            <p:ph type="sldNum" sz="quarter" idx="12"/>
            <p:custDataLst>
              <p:tags r:id="rId2"/>
            </p:custDataLst>
          </p:nvPr>
        </p:nvSpPr>
        <p:spPr/>
        <p:txBody>
          <a:bodyPr/>
          <a:lstStyle/>
          <a:p>
            <a:fld id="{F35D8031-C8E5-48F8-A3B6-81643B27A3AF}" type="slidenum">
              <a:rPr lang="nl-BE" smtClean="0"/>
              <a:pPr/>
              <a:t>4</a:t>
            </a:fld>
            <a:endParaRPr lang="nl-BE" dirty="0"/>
          </a:p>
        </p:txBody>
      </p:sp>
      <p:pic>
        <p:nvPicPr>
          <p:cNvPr id="26" name="Content Placeholder 25">
            <a:extLst>
              <a:ext uri="{FF2B5EF4-FFF2-40B4-BE49-F238E27FC236}">
                <a16:creationId xmlns:a16="http://schemas.microsoft.com/office/drawing/2014/main" id="{D92443D1-01DB-46F6-9ECA-F653878356E2}"/>
              </a:ext>
            </a:extLst>
          </p:cNvPr>
          <p:cNvPicPr>
            <a:picLocks noGrp="1" noChangeAspect="1"/>
          </p:cNvPicPr>
          <p:nvPr>
            <p:ph sz="quarter" idx="4"/>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8003" y="1572896"/>
            <a:ext cx="3567385" cy="4814566"/>
          </a:xfrm>
        </p:spPr>
      </p:pic>
      <p:pic>
        <p:nvPicPr>
          <p:cNvPr id="24" name="Content Placeholder 23">
            <a:extLst>
              <a:ext uri="{FF2B5EF4-FFF2-40B4-BE49-F238E27FC236}">
                <a16:creationId xmlns:a16="http://schemas.microsoft.com/office/drawing/2014/main" id="{CED9CDFC-7AF2-486C-8073-37FCBF9E66F2}"/>
              </a:ext>
            </a:extLst>
          </p:cNvPr>
          <p:cNvPicPr>
            <a:picLocks noGrp="1" noChangeAspect="1"/>
          </p:cNvPicPr>
          <p:nvPr>
            <p:ph sz="half" idx="2"/>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176" y="1996614"/>
            <a:ext cx="4256660" cy="3600893"/>
          </a:xfrm>
        </p:spPr>
      </p:pic>
      <p:sp>
        <p:nvSpPr>
          <p:cNvPr id="3" name="TextBox 2">
            <a:extLst>
              <a:ext uri="{FF2B5EF4-FFF2-40B4-BE49-F238E27FC236}">
                <a16:creationId xmlns:a16="http://schemas.microsoft.com/office/drawing/2014/main" id="{4DBF7550-F587-45E5-A74D-087CE3D3A4A5}"/>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spTree>
    <p:extLst>
      <p:ext uri="{BB962C8B-B14F-4D97-AF65-F5344CB8AC3E}">
        <p14:creationId xmlns:p14="http://schemas.microsoft.com/office/powerpoint/2010/main" val="95740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Possible improvements to the Local Path Planner</a:t>
            </a:r>
          </a:p>
        </p:txBody>
      </p:sp>
      <p:sp>
        <p:nvSpPr>
          <p:cNvPr id="3" name="Slide Number Placeholder 2"/>
          <p:cNvSpPr>
            <a:spLocks noGrp="1"/>
          </p:cNvSpPr>
          <p:nvPr>
            <p:ph type="sldNum" sz="quarter" idx="12"/>
          </p:nvPr>
        </p:nvSpPr>
        <p:spPr/>
        <p:txBody>
          <a:bodyPr/>
          <a:lstStyle/>
          <a:p>
            <a:fld id="{F35D8031-C8E5-48F8-A3B6-81643B27A3AF}" type="slidenum">
              <a:rPr lang="nl-BE" smtClean="0"/>
              <a:pPr/>
              <a:t>40</a:t>
            </a:fld>
            <a:endParaRPr lang="nl-BE" dirty="0"/>
          </a:p>
        </p:txBody>
      </p:sp>
      <p:sp>
        <p:nvSpPr>
          <p:cNvPr id="6" name="Content Placeholder 5">
            <a:extLst>
              <a:ext uri="{FF2B5EF4-FFF2-40B4-BE49-F238E27FC236}">
                <a16:creationId xmlns:a16="http://schemas.microsoft.com/office/drawing/2014/main" id="{C34E34E0-D9EF-4529-97FD-DF7E80BA1956}"/>
              </a:ext>
            </a:extLst>
          </p:cNvPr>
          <p:cNvSpPr>
            <a:spLocks noGrp="1"/>
          </p:cNvSpPr>
          <p:nvPr>
            <p:ph idx="1"/>
          </p:nvPr>
        </p:nvSpPr>
        <p:spPr/>
        <p:txBody>
          <a:bodyPr/>
          <a:lstStyle/>
          <a:p>
            <a:pPr marL="457200" indent="-457200">
              <a:buFont typeface="+mj-lt"/>
              <a:buAutoNum type="arabicPeriod"/>
            </a:pPr>
            <a:r>
              <a:rPr lang="en-GB" dirty="0"/>
              <a:t>Improving user’s intention estimation by widening the range of possible paths.</a:t>
            </a:r>
          </a:p>
          <a:p>
            <a:pPr marL="457200" indent="-457200">
              <a:buFont typeface="+mj-lt"/>
              <a:buAutoNum type="arabicPeriod"/>
            </a:pPr>
            <a:r>
              <a:rPr lang="en-GB" dirty="0"/>
              <a:t>Capacity of the LPP to calculate efficiently more complex paths to assist a wider range of </a:t>
            </a:r>
            <a:r>
              <a:rPr lang="en-GB" dirty="0" err="1"/>
              <a:t>maneuvers</a:t>
            </a:r>
            <a:r>
              <a:rPr lang="en-GB" dirty="0"/>
              <a:t>.</a:t>
            </a:r>
          </a:p>
          <a:p>
            <a:pPr marL="457200" indent="-457200">
              <a:buFont typeface="+mj-lt"/>
              <a:buAutoNum type="arabicPeriod"/>
            </a:pPr>
            <a:r>
              <a:rPr lang="en-GB" dirty="0"/>
              <a:t>Plan a path taking into account dynamic obstacles.</a:t>
            </a:r>
          </a:p>
          <a:p>
            <a:pPr marL="457200" indent="-457200">
              <a:buFont typeface="+mj-lt"/>
              <a:buAutoNum type="arabicPeriod"/>
            </a:pPr>
            <a:r>
              <a:rPr lang="en-GB" dirty="0"/>
              <a:t>Human-aware path planning.</a:t>
            </a:r>
          </a:p>
          <a:p>
            <a:pPr marL="457200" indent="-457200">
              <a:buFont typeface="+mj-lt"/>
              <a:buAutoNum type="arabicPeriod"/>
            </a:pPr>
            <a:r>
              <a:rPr lang="en-GB" dirty="0">
                <a:solidFill>
                  <a:schemeClr val="bg2">
                    <a:lumMod val="75000"/>
                  </a:schemeClr>
                </a:solidFill>
              </a:rPr>
              <a:t>Impact of castor wheels on at the start of the path.</a:t>
            </a:r>
          </a:p>
          <a:p>
            <a:pPr marL="457200" indent="-457200">
              <a:buFont typeface="+mj-lt"/>
              <a:buAutoNum type="arabicPeriod"/>
            </a:pPr>
            <a:r>
              <a:rPr lang="en-GB" dirty="0">
                <a:solidFill>
                  <a:schemeClr val="bg2">
                    <a:lumMod val="75000"/>
                  </a:schemeClr>
                </a:solidFill>
              </a:rPr>
              <a:t>Dealing with uncertainties (path execution,  discretisation).</a:t>
            </a:r>
          </a:p>
          <a:p>
            <a:pPr marL="457200" indent="-457200">
              <a:buFont typeface="+mj-lt"/>
              <a:buAutoNum type="arabicPeriod"/>
            </a:pPr>
            <a:endParaRPr lang="en-GB" dirty="0"/>
          </a:p>
        </p:txBody>
      </p:sp>
      <p:sp>
        <p:nvSpPr>
          <p:cNvPr id="5" name="TextBox 4">
            <a:extLst>
              <a:ext uri="{FF2B5EF4-FFF2-40B4-BE49-F238E27FC236}">
                <a16:creationId xmlns:a16="http://schemas.microsoft.com/office/drawing/2014/main" id="{C7B7894D-8B61-4206-9E56-830400CA04B3}"/>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spTree>
    <p:extLst>
      <p:ext uri="{BB962C8B-B14F-4D97-AF65-F5344CB8AC3E}">
        <p14:creationId xmlns:p14="http://schemas.microsoft.com/office/powerpoint/2010/main" val="241724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normAutofit/>
          </a:bodyPr>
          <a:lstStyle/>
          <a:p>
            <a:r>
              <a:rPr lang="en-GB" dirty="0"/>
              <a:t>Selection of curve geometry</a:t>
            </a:r>
          </a:p>
        </p:txBody>
      </p:sp>
      <p:sp>
        <p:nvSpPr>
          <p:cNvPr id="11" name="Text Placeholder 10">
            <a:extLst>
              <a:ext uri="{FF2B5EF4-FFF2-40B4-BE49-F238E27FC236}">
                <a16:creationId xmlns:a16="http://schemas.microsoft.com/office/drawing/2014/main" id="{AFA69A90-DE61-4473-A67B-25F91E714C45}"/>
              </a:ext>
            </a:extLst>
          </p:cNvPr>
          <p:cNvSpPr>
            <a:spLocks noGrp="1"/>
          </p:cNvSpPr>
          <p:nvPr>
            <p:ph type="body" idx="1"/>
          </p:nvPr>
        </p:nvSpPr>
        <p:spPr/>
        <p:txBody>
          <a:bodyPr/>
          <a:lstStyle/>
          <a:p>
            <a:pPr algn="ctr"/>
            <a:r>
              <a:rPr lang="en-GB" dirty="0"/>
              <a:t>Common start-end pose</a:t>
            </a:r>
          </a:p>
        </p:txBody>
      </p:sp>
      <p:sp>
        <p:nvSpPr>
          <p:cNvPr id="13" name="Text Placeholder 12">
            <a:extLst>
              <a:ext uri="{FF2B5EF4-FFF2-40B4-BE49-F238E27FC236}">
                <a16:creationId xmlns:a16="http://schemas.microsoft.com/office/drawing/2014/main" id="{2C86A29E-F996-46FB-812A-D07E24908F8E}"/>
              </a:ext>
            </a:extLst>
          </p:cNvPr>
          <p:cNvSpPr>
            <a:spLocks noGrp="1"/>
          </p:cNvSpPr>
          <p:nvPr>
            <p:ph type="body" sz="quarter" idx="3"/>
          </p:nvPr>
        </p:nvSpPr>
        <p:spPr/>
        <p:txBody>
          <a:bodyPr/>
          <a:lstStyle/>
          <a:p>
            <a:pPr algn="ctr"/>
            <a:r>
              <a:rPr lang="en-GB" dirty="0"/>
              <a:t>Curvature</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41</a:t>
            </a:fld>
            <a:endParaRPr lang="nl-BE" dirty="0"/>
          </a:p>
        </p:txBody>
      </p:sp>
      <p:pic>
        <p:nvPicPr>
          <p:cNvPr id="9" name="Content Placeholder 8">
            <a:extLst>
              <a:ext uri="{FF2B5EF4-FFF2-40B4-BE49-F238E27FC236}">
                <a16:creationId xmlns:a16="http://schemas.microsoft.com/office/drawing/2014/main" id="{46C9AF26-7D2C-401B-BA53-3F4F84E03E7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100382"/>
            <a:ext cx="4040188" cy="3581161"/>
          </a:xfrm>
        </p:spPr>
      </p:pic>
      <p:pic>
        <p:nvPicPr>
          <p:cNvPr id="17" name="Content Placeholder 16">
            <a:extLst>
              <a:ext uri="{FF2B5EF4-FFF2-40B4-BE49-F238E27FC236}">
                <a16:creationId xmlns:a16="http://schemas.microsoft.com/office/drawing/2014/main" id="{5C71B039-11A9-47EB-A293-50AB258D7C48}"/>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357900" y="1992313"/>
            <a:ext cx="2971626" cy="3797300"/>
          </a:xfrm>
        </p:spPr>
      </p:pic>
      <p:sp>
        <p:nvSpPr>
          <p:cNvPr id="10" name="TextBox 9">
            <a:extLst>
              <a:ext uri="{FF2B5EF4-FFF2-40B4-BE49-F238E27FC236}">
                <a16:creationId xmlns:a16="http://schemas.microsoft.com/office/drawing/2014/main" id="{99292A2C-8E7F-4C31-8B96-68C3B29CF292}"/>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pic>
        <p:nvPicPr>
          <p:cNvPr id="12" name="Picture 11">
            <a:extLst>
              <a:ext uri="{FF2B5EF4-FFF2-40B4-BE49-F238E27FC236}">
                <a16:creationId xmlns:a16="http://schemas.microsoft.com/office/drawing/2014/main" id="{B3551AE3-3EF4-4F8E-B3C2-4CF350DBF0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5731385"/>
            <a:ext cx="3240162" cy="633230"/>
          </a:xfrm>
          <a:prstGeom prst="rect">
            <a:avLst/>
          </a:prstGeom>
        </p:spPr>
      </p:pic>
    </p:spTree>
    <p:extLst>
      <p:ext uri="{BB962C8B-B14F-4D97-AF65-F5344CB8AC3E}">
        <p14:creationId xmlns:p14="http://schemas.microsoft.com/office/powerpoint/2010/main" val="191758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lstStyle/>
          <a:p>
            <a:r>
              <a:rPr lang="en-GB" dirty="0"/>
              <a:t>Selection of curve geometry</a:t>
            </a:r>
          </a:p>
        </p:txBody>
      </p:sp>
      <p:sp>
        <p:nvSpPr>
          <p:cNvPr id="5" name="Text Placeholder 4">
            <a:extLst>
              <a:ext uri="{FF2B5EF4-FFF2-40B4-BE49-F238E27FC236}">
                <a16:creationId xmlns:a16="http://schemas.microsoft.com/office/drawing/2014/main" id="{82495015-0981-495D-B5EA-6C5B4C655CAA}"/>
              </a:ext>
            </a:extLst>
          </p:cNvPr>
          <p:cNvSpPr>
            <a:spLocks noGrp="1"/>
          </p:cNvSpPr>
          <p:nvPr>
            <p:ph type="body" idx="1"/>
          </p:nvPr>
        </p:nvSpPr>
        <p:spPr/>
        <p:txBody>
          <a:bodyPr/>
          <a:lstStyle/>
          <a:p>
            <a:pPr algn="ctr"/>
            <a:r>
              <a:rPr lang="en-GB" dirty="0"/>
              <a:t>Common start-end pose</a:t>
            </a:r>
          </a:p>
        </p:txBody>
      </p:sp>
      <p:sp>
        <p:nvSpPr>
          <p:cNvPr id="7" name="Text Placeholder 6">
            <a:extLst>
              <a:ext uri="{FF2B5EF4-FFF2-40B4-BE49-F238E27FC236}">
                <a16:creationId xmlns:a16="http://schemas.microsoft.com/office/drawing/2014/main" id="{EA894AF1-6157-49BD-9A3D-965EE466A875}"/>
              </a:ext>
            </a:extLst>
          </p:cNvPr>
          <p:cNvSpPr>
            <a:spLocks noGrp="1"/>
          </p:cNvSpPr>
          <p:nvPr>
            <p:ph type="body" sz="quarter" idx="3"/>
          </p:nvPr>
        </p:nvSpPr>
        <p:spPr/>
        <p:txBody>
          <a:bodyPr/>
          <a:lstStyle/>
          <a:p>
            <a:pPr algn="ctr"/>
            <a:r>
              <a:rPr lang="en-GB" dirty="0"/>
              <a:t>Curvature</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42</a:t>
            </a:fld>
            <a:endParaRPr lang="nl-BE" dirty="0"/>
          </a:p>
        </p:txBody>
      </p:sp>
      <p:pic>
        <p:nvPicPr>
          <p:cNvPr id="9" name="Content Placeholder 8">
            <a:extLst>
              <a:ext uri="{FF2B5EF4-FFF2-40B4-BE49-F238E27FC236}">
                <a16:creationId xmlns:a16="http://schemas.microsoft.com/office/drawing/2014/main" id="{6DDF7EC6-CC84-47EC-91B8-1CBE68391D3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100382"/>
            <a:ext cx="4040188" cy="3581161"/>
          </a:xfrm>
        </p:spPr>
      </p:pic>
      <p:pic>
        <p:nvPicPr>
          <p:cNvPr id="15" name="Content Placeholder 14">
            <a:extLst>
              <a:ext uri="{FF2B5EF4-FFF2-40B4-BE49-F238E27FC236}">
                <a16:creationId xmlns:a16="http://schemas.microsoft.com/office/drawing/2014/main" id="{C4C9D885-A1A2-4F7D-9CD5-FCFADD1DFB44}"/>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357900" y="1992313"/>
            <a:ext cx="2971626" cy="3797300"/>
          </a:xfrm>
        </p:spPr>
      </p:pic>
      <p:sp>
        <p:nvSpPr>
          <p:cNvPr id="8" name="TextBox 7">
            <a:extLst>
              <a:ext uri="{FF2B5EF4-FFF2-40B4-BE49-F238E27FC236}">
                <a16:creationId xmlns:a16="http://schemas.microsoft.com/office/drawing/2014/main" id="{C47D500E-51E6-497A-9CE6-35A8D3E816DF}"/>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pic>
        <p:nvPicPr>
          <p:cNvPr id="10" name="Picture 9">
            <a:extLst>
              <a:ext uri="{FF2B5EF4-FFF2-40B4-BE49-F238E27FC236}">
                <a16:creationId xmlns:a16="http://schemas.microsoft.com/office/drawing/2014/main" id="{085871CA-B64B-48DB-882C-2B115FDC80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5731385"/>
            <a:ext cx="3240162" cy="633230"/>
          </a:xfrm>
          <a:prstGeom prst="rect">
            <a:avLst/>
          </a:prstGeom>
        </p:spPr>
      </p:pic>
    </p:spTree>
    <p:extLst>
      <p:ext uri="{BB962C8B-B14F-4D97-AF65-F5344CB8AC3E}">
        <p14:creationId xmlns:p14="http://schemas.microsoft.com/office/powerpoint/2010/main" val="1585425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61F8F5E-D087-4286-926F-9FF90E8C1EED}"/>
                  </a:ext>
                </a:extLst>
              </p:cNvPr>
              <p:cNvSpPr>
                <a:spLocks noGrp="1"/>
              </p:cNvSpPr>
              <p:nvPr>
                <p:ph type="body" sz="half" idx="2"/>
              </p:nvPr>
            </p:nvSpPr>
            <p:spPr>
              <a:xfrm>
                <a:off x="539552" y="1435101"/>
                <a:ext cx="4635448" cy="4356000"/>
              </a:xfrm>
            </p:spPr>
            <p:txBody>
              <a:bodyPr/>
              <a:lstStyle/>
              <a:p>
                <a:r>
                  <a:rPr lang="en-GB" dirty="0"/>
                  <a:t>Trautman Et Al. developed a cooperation model where the robot expects cooperation called “Interactive Gaussian Process”.</a:t>
                </a:r>
              </a:p>
              <a:p>
                <a:r>
                  <a:rPr lang="en-GB" dirty="0"/>
                  <a:t>Joint collision avoidance</a:t>
                </a:r>
              </a:p>
              <a:p>
                <a:r>
                  <a:rPr lang="fr-BE" dirty="0"/>
                  <a:t>W</a:t>
                </a:r>
                <a:r>
                  <a:rPr lang="en-GB" dirty="0"/>
                  <a:t>hen calculating the probability of an agent’s (human and robot) path, an interacting potential function is calculated.</a:t>
                </a:r>
              </a:p>
              <a:p>
                <a:r>
                  <a:rPr lang="fr-BE" dirty="0"/>
                  <a:t>T</a:t>
                </a:r>
                <a:r>
                  <a:rPr lang="en-GB" dirty="0"/>
                  <a:t>his function is defined by two parameters (</a:t>
                </a:r>
                <a14:m>
                  <m:oMath xmlns:m="http://schemas.openxmlformats.org/officeDocument/2006/math">
                    <m:r>
                      <a:rPr lang="fr-BE" b="0" i="1" smtClean="0">
                        <a:latin typeface="Cambria Math" panose="02040503050406030204" pitchFamily="18" charset="0"/>
                      </a:rPr>
                      <m:t>𝛼</m:t>
                    </m:r>
                    <m:r>
                      <a:rPr lang="fr-BE" b="0" i="1" smtClean="0">
                        <a:latin typeface="Cambria Math" panose="02040503050406030204" pitchFamily="18" charset="0"/>
                      </a:rPr>
                      <m:t>,</m:t>
                    </m:r>
                    <m:r>
                      <a:rPr lang="fr-BE" b="0" i="1" smtClean="0">
                        <a:latin typeface="Cambria Math" panose="02040503050406030204" pitchFamily="18" charset="0"/>
                      </a:rPr>
                      <m:t>h</m:t>
                    </m:r>
                  </m:oMath>
                </a14:m>
                <a:r>
                  <a:rPr lang="en-GB" dirty="0"/>
                  <a:t>) and reflects the likelihood of two paths dependant on the distance between the two agents.</a:t>
                </a:r>
              </a:p>
              <a:p>
                <a:endParaRPr lang="en-GB" dirty="0"/>
              </a:p>
              <a:p>
                <a:endParaRPr lang="en-GB" dirty="0"/>
              </a:p>
              <a:p>
                <a:endParaRPr lang="en-GB" dirty="0"/>
              </a:p>
            </p:txBody>
          </p:sp>
        </mc:Choice>
        <mc:Fallback xmlns="">
          <p:sp>
            <p:nvSpPr>
              <p:cNvPr id="9" name="Text Placeholder 8">
                <a:extLst>
                  <a:ext uri="{FF2B5EF4-FFF2-40B4-BE49-F238E27FC236}">
                    <a16:creationId xmlns:a16="http://schemas.microsoft.com/office/drawing/2014/main" id="{361F8F5E-D087-4286-926F-9FF90E8C1EED}"/>
                  </a:ext>
                </a:extLst>
              </p:cNvPr>
              <p:cNvSpPr>
                <a:spLocks noGrp="1" noRot="1" noChangeAspect="1" noMove="1" noResize="1" noEditPoints="1" noAdjustHandles="1" noChangeArrowheads="1" noChangeShapeType="1" noTextEdit="1"/>
              </p:cNvSpPr>
              <p:nvPr>
                <p:ph type="body" sz="half" idx="2"/>
              </p:nvPr>
            </p:nvSpPr>
            <p:spPr>
              <a:xfrm>
                <a:off x="539552" y="1435101"/>
                <a:ext cx="4635448" cy="4356000"/>
              </a:xfrm>
              <a:blipFill>
                <a:blip r:embed="rId3"/>
                <a:stretch>
                  <a:fillRect l="-2368" t="-1259" r="-1974"/>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43</a:t>
            </a:fld>
            <a:endParaRPr lang="nl-BE" dirty="0"/>
          </a:p>
        </p:txBody>
      </p:sp>
      <p:pic>
        <p:nvPicPr>
          <p:cNvPr id="11" name="Content Placeholder 10">
            <a:extLst>
              <a:ext uri="{FF2B5EF4-FFF2-40B4-BE49-F238E27FC236}">
                <a16:creationId xmlns:a16="http://schemas.microsoft.com/office/drawing/2014/main" id="{BB0283E6-B3DA-494C-8023-C5C77E03C60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076056" y="1889264"/>
            <a:ext cx="3648542" cy="2808312"/>
          </a:xfrm>
          <a:prstGeom prst="rect">
            <a:avLst/>
          </a:prstGeom>
        </p:spPr>
      </p:pic>
      <p:sp>
        <p:nvSpPr>
          <p:cNvPr id="6" name="TextBox 5">
            <a:extLst>
              <a:ext uri="{FF2B5EF4-FFF2-40B4-BE49-F238E27FC236}">
                <a16:creationId xmlns:a16="http://schemas.microsoft.com/office/drawing/2014/main" id="{FD3FFDAD-F941-4B86-BB45-42111AAB2C82}"/>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Literature Study</a:t>
            </a:r>
          </a:p>
        </p:txBody>
      </p:sp>
      <p:sp>
        <p:nvSpPr>
          <p:cNvPr id="5" name="Title 4">
            <a:extLst>
              <a:ext uri="{FF2B5EF4-FFF2-40B4-BE49-F238E27FC236}">
                <a16:creationId xmlns:a16="http://schemas.microsoft.com/office/drawing/2014/main" id="{D1ABB94A-5E5F-4281-BF90-08C409416EC6}"/>
              </a:ext>
            </a:extLst>
          </p:cNvPr>
          <p:cNvSpPr>
            <a:spLocks noGrp="1"/>
          </p:cNvSpPr>
          <p:nvPr>
            <p:ph type="title"/>
          </p:nvPr>
        </p:nvSpPr>
        <p:spPr/>
        <p:txBody>
          <a:bodyPr/>
          <a:lstStyle/>
          <a:p>
            <a:r>
              <a:rPr lang="en-GB" dirty="0"/>
              <a:t>Human-Robot Cooperation Model</a:t>
            </a:r>
          </a:p>
        </p:txBody>
      </p:sp>
    </p:spTree>
    <p:extLst>
      <p:ext uri="{BB962C8B-B14F-4D97-AF65-F5344CB8AC3E}">
        <p14:creationId xmlns:p14="http://schemas.microsoft.com/office/powerpoint/2010/main" val="114827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lstStyle/>
          <a:p>
            <a:r>
              <a:rPr lang="en-GB" dirty="0"/>
              <a:t>Two possible curve geometries</a:t>
            </a:r>
          </a:p>
        </p:txBody>
      </p:sp>
      <p:sp>
        <p:nvSpPr>
          <p:cNvPr id="24" name="Text Placeholder 23">
            <a:extLst>
              <a:ext uri="{FF2B5EF4-FFF2-40B4-BE49-F238E27FC236}">
                <a16:creationId xmlns:a16="http://schemas.microsoft.com/office/drawing/2014/main" id="{BAC60D62-E4B8-4A8A-88A7-1B6272E268F9}"/>
              </a:ext>
            </a:extLst>
          </p:cNvPr>
          <p:cNvSpPr>
            <a:spLocks noGrp="1"/>
          </p:cNvSpPr>
          <p:nvPr>
            <p:ph type="body" idx="1"/>
          </p:nvPr>
        </p:nvSpPr>
        <p:spPr/>
        <p:txBody>
          <a:bodyPr/>
          <a:lstStyle/>
          <a:p>
            <a:pPr algn="ctr"/>
            <a:r>
              <a:rPr lang="en-GB" dirty="0"/>
              <a:t>Bézier curve</a:t>
            </a:r>
          </a:p>
        </p:txBody>
      </p:sp>
      <p:pic>
        <p:nvPicPr>
          <p:cNvPr id="14" name="Screen Recording 13">
            <a:hlinkClick r:id="" action="ppaction://media"/>
            <a:extLst>
              <a:ext uri="{FF2B5EF4-FFF2-40B4-BE49-F238E27FC236}">
                <a16:creationId xmlns:a16="http://schemas.microsoft.com/office/drawing/2014/main" id="{C8D15EAF-3C4B-4484-B29C-17ED30B046A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55625" y="1992313"/>
            <a:ext cx="4008438" cy="3795712"/>
          </a:xfrm>
        </p:spPr>
      </p:pic>
      <p:sp>
        <p:nvSpPr>
          <p:cNvPr id="25" name="Text Placeholder 24">
            <a:extLst>
              <a:ext uri="{FF2B5EF4-FFF2-40B4-BE49-F238E27FC236}">
                <a16:creationId xmlns:a16="http://schemas.microsoft.com/office/drawing/2014/main" id="{EB9B294D-CE62-4204-95E1-53AB49003F52}"/>
              </a:ext>
            </a:extLst>
          </p:cNvPr>
          <p:cNvSpPr>
            <a:spLocks noGrp="1"/>
          </p:cNvSpPr>
          <p:nvPr>
            <p:ph type="body" sz="quarter" idx="3"/>
          </p:nvPr>
        </p:nvSpPr>
        <p:spPr/>
        <p:txBody>
          <a:bodyPr/>
          <a:lstStyle/>
          <a:p>
            <a:pPr algn="ctr"/>
            <a:r>
              <a:rPr lang="en-GB" dirty="0"/>
              <a:t>Clothoid</a:t>
            </a:r>
          </a:p>
        </p:txBody>
      </p:sp>
      <p:pic>
        <p:nvPicPr>
          <p:cNvPr id="23" name="Content Placeholder 22">
            <a:extLst>
              <a:ext uri="{FF2B5EF4-FFF2-40B4-BE49-F238E27FC236}">
                <a16:creationId xmlns:a16="http://schemas.microsoft.com/office/drawing/2014/main" id="{3FFF565C-0336-4B07-9424-3CD289B66EB9}"/>
              </a:ext>
            </a:extLst>
          </p:cNvPr>
          <p:cNvPicPr>
            <a:picLocks noGrp="1" noChangeAspect="1"/>
          </p:cNvPicPr>
          <p:nvPr>
            <p:ph sz="quarter" idx="4"/>
          </p:nvPr>
        </p:nvPicPr>
        <p:blipFill>
          <a:blip r:embed="rId6" cstate="print">
            <a:extLst>
              <a:ext uri="{28A0092B-C50C-407E-A947-70E740481C1C}">
                <a14:useLocalDpi xmlns:a14="http://schemas.microsoft.com/office/drawing/2010/main" val="0"/>
              </a:ext>
            </a:extLst>
          </a:blip>
          <a:stretch>
            <a:fillRect/>
          </a:stretch>
        </p:blipFill>
        <p:spPr>
          <a:xfrm>
            <a:off x="4824413" y="2303777"/>
            <a:ext cx="4038600" cy="3174372"/>
          </a:xfrm>
          <a:prstGeom prst="rect">
            <a:avLst/>
          </a:prstGeom>
        </p:spPr>
      </p:pic>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44</a:t>
            </a:fld>
            <a:endParaRPr lang="nl-BE" dirty="0"/>
          </a:p>
        </p:txBody>
      </p:sp>
      <p:sp>
        <p:nvSpPr>
          <p:cNvPr id="8" name="TextBox 7">
            <a:extLst>
              <a:ext uri="{FF2B5EF4-FFF2-40B4-BE49-F238E27FC236}">
                <a16:creationId xmlns:a16="http://schemas.microsoft.com/office/drawing/2014/main" id="{8FF46331-2B85-4203-8F4F-AF23143458AE}"/>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17375862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lstStyle/>
          <a:p>
            <a:r>
              <a:rPr lang="en-GB" dirty="0"/>
              <a:t>G1 Fitting with the curve geometries</a:t>
            </a:r>
          </a:p>
        </p:txBody>
      </p:sp>
      <p:sp>
        <p:nvSpPr>
          <p:cNvPr id="12" name="Text Placeholder 11">
            <a:extLst>
              <a:ext uri="{FF2B5EF4-FFF2-40B4-BE49-F238E27FC236}">
                <a16:creationId xmlns:a16="http://schemas.microsoft.com/office/drawing/2014/main" id="{0C140E33-6F3C-46D0-BCB4-498A0CFC4DA7}"/>
              </a:ext>
            </a:extLst>
          </p:cNvPr>
          <p:cNvSpPr>
            <a:spLocks noGrp="1"/>
          </p:cNvSpPr>
          <p:nvPr>
            <p:ph type="body" idx="1"/>
          </p:nvPr>
        </p:nvSpPr>
        <p:spPr/>
        <p:txBody>
          <a:bodyPr/>
          <a:lstStyle/>
          <a:p>
            <a:pPr algn="ctr"/>
            <a:r>
              <a:rPr lang="en-GB" dirty="0"/>
              <a:t>Bézier curve</a:t>
            </a:r>
          </a:p>
        </p:txBody>
      </p:sp>
      <p:pic>
        <p:nvPicPr>
          <p:cNvPr id="11" name="Content Placeholder 10">
            <a:extLst>
              <a:ext uri="{FF2B5EF4-FFF2-40B4-BE49-F238E27FC236}">
                <a16:creationId xmlns:a16="http://schemas.microsoft.com/office/drawing/2014/main" id="{16D9A776-DDA4-47E9-AF1F-213309F0CCC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274089"/>
            <a:ext cx="4040188" cy="3233748"/>
          </a:xfrm>
        </p:spPr>
      </p:pic>
      <p:sp>
        <p:nvSpPr>
          <p:cNvPr id="13" name="Text Placeholder 12">
            <a:extLst>
              <a:ext uri="{FF2B5EF4-FFF2-40B4-BE49-F238E27FC236}">
                <a16:creationId xmlns:a16="http://schemas.microsoft.com/office/drawing/2014/main" id="{470542B7-A777-4D94-AB50-DBAF6B3363A8}"/>
              </a:ext>
            </a:extLst>
          </p:cNvPr>
          <p:cNvSpPr>
            <a:spLocks noGrp="1"/>
          </p:cNvSpPr>
          <p:nvPr>
            <p:ph type="body" sz="quarter" idx="3"/>
          </p:nvPr>
        </p:nvSpPr>
        <p:spPr/>
        <p:txBody>
          <a:bodyPr/>
          <a:lstStyle/>
          <a:p>
            <a:pPr algn="ctr"/>
            <a:r>
              <a:rPr lang="en-GB" dirty="0"/>
              <a:t>Clothoid</a:t>
            </a:r>
          </a:p>
        </p:txBody>
      </p:sp>
      <p:pic>
        <p:nvPicPr>
          <p:cNvPr id="8" name="Content Placeholder 7">
            <a:extLst>
              <a:ext uri="{FF2B5EF4-FFF2-40B4-BE49-F238E27FC236}">
                <a16:creationId xmlns:a16="http://schemas.microsoft.com/office/drawing/2014/main" id="{DD69DC3C-9435-4DCA-989E-57FC6513C6AF}"/>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636293" y="1992313"/>
            <a:ext cx="2414839" cy="3797300"/>
          </a:xfrm>
        </p:spPr>
      </p:pic>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45</a:t>
            </a:fld>
            <a:endParaRPr lang="nl-BE" dirty="0"/>
          </a:p>
        </p:txBody>
      </p:sp>
      <p:pic>
        <p:nvPicPr>
          <p:cNvPr id="4" name="Picture 3">
            <a:extLst>
              <a:ext uri="{FF2B5EF4-FFF2-40B4-BE49-F238E27FC236}">
                <a16:creationId xmlns:a16="http://schemas.microsoft.com/office/drawing/2014/main" id="{B0F1B0E7-459C-4088-856E-16F2B51CEEA3}"/>
              </a:ext>
            </a:extLst>
          </p:cNvPr>
          <p:cNvPicPr>
            <a:picLocks noChangeAspect="1"/>
          </p:cNvPicPr>
          <p:nvPr/>
        </p:nvPicPr>
        <p:blipFill>
          <a:blip r:embed="rId5"/>
          <a:stretch>
            <a:fillRect/>
          </a:stretch>
        </p:blipFill>
        <p:spPr>
          <a:xfrm>
            <a:off x="985705" y="5787410"/>
            <a:ext cx="2725118" cy="480903"/>
          </a:xfrm>
          <a:prstGeom prst="rect">
            <a:avLst/>
          </a:prstGeom>
        </p:spPr>
      </p:pic>
      <p:sp>
        <p:nvSpPr>
          <p:cNvPr id="9" name="TextBox 8">
            <a:extLst>
              <a:ext uri="{FF2B5EF4-FFF2-40B4-BE49-F238E27FC236}">
                <a16:creationId xmlns:a16="http://schemas.microsoft.com/office/drawing/2014/main" id="{8F89F118-2F7E-4B33-B2EF-BBCCF19ED56E}"/>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2877241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lstStyle/>
          <a:p>
            <a:r>
              <a:rPr lang="en-GB" dirty="0"/>
              <a:t>Resulting Motion Primitives</a:t>
            </a:r>
          </a:p>
        </p:txBody>
      </p:sp>
      <p:sp>
        <p:nvSpPr>
          <p:cNvPr id="9" name="Text Placeholder 8">
            <a:extLst>
              <a:ext uri="{FF2B5EF4-FFF2-40B4-BE49-F238E27FC236}">
                <a16:creationId xmlns:a16="http://schemas.microsoft.com/office/drawing/2014/main" id="{63540831-54B7-4034-83CF-2BB53F154D02}"/>
              </a:ext>
            </a:extLst>
          </p:cNvPr>
          <p:cNvSpPr>
            <a:spLocks noGrp="1"/>
          </p:cNvSpPr>
          <p:nvPr>
            <p:ph type="body" idx="1"/>
          </p:nvPr>
        </p:nvSpPr>
        <p:spPr/>
        <p:txBody>
          <a:bodyPr/>
          <a:lstStyle/>
          <a:p>
            <a:pPr algn="ctr"/>
            <a:r>
              <a:rPr lang="en-GB" dirty="0"/>
              <a:t>Bézier curve</a:t>
            </a:r>
          </a:p>
        </p:txBody>
      </p:sp>
      <p:sp>
        <p:nvSpPr>
          <p:cNvPr id="11" name="Text Placeholder 10">
            <a:extLst>
              <a:ext uri="{FF2B5EF4-FFF2-40B4-BE49-F238E27FC236}">
                <a16:creationId xmlns:a16="http://schemas.microsoft.com/office/drawing/2014/main" id="{5C82C0D9-8206-4251-A24C-B8D639D39B6B}"/>
              </a:ext>
            </a:extLst>
          </p:cNvPr>
          <p:cNvSpPr>
            <a:spLocks noGrp="1"/>
          </p:cNvSpPr>
          <p:nvPr>
            <p:ph type="body" sz="quarter" idx="3"/>
          </p:nvPr>
        </p:nvSpPr>
        <p:spPr/>
        <p:txBody>
          <a:bodyPr/>
          <a:lstStyle/>
          <a:p>
            <a:pPr algn="ctr"/>
            <a:r>
              <a:rPr lang="en-GB" dirty="0"/>
              <a:t>Clothoid</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46</a:t>
            </a:fld>
            <a:endParaRPr lang="nl-BE" dirty="0"/>
          </a:p>
        </p:txBody>
      </p:sp>
      <p:pic>
        <p:nvPicPr>
          <p:cNvPr id="13" name="Content Placeholder 12">
            <a:extLst>
              <a:ext uri="{FF2B5EF4-FFF2-40B4-BE49-F238E27FC236}">
                <a16:creationId xmlns:a16="http://schemas.microsoft.com/office/drawing/2014/main" id="{FCDB5567-0B09-40F3-93AC-B8A5BEF13010}"/>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266698"/>
            <a:ext cx="4040188" cy="3248529"/>
          </a:xfrm>
        </p:spPr>
      </p:pic>
      <p:pic>
        <p:nvPicPr>
          <p:cNvPr id="17" name="Content Placeholder 16">
            <a:extLst>
              <a:ext uri="{FF2B5EF4-FFF2-40B4-BE49-F238E27FC236}">
                <a16:creationId xmlns:a16="http://schemas.microsoft.com/office/drawing/2014/main" id="{46953A8B-33CC-47F8-B205-A88F81175051}"/>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824413" y="2267337"/>
            <a:ext cx="4038600" cy="3247252"/>
          </a:xfrm>
        </p:spPr>
      </p:pic>
    </p:spTree>
    <p:extLst>
      <p:ext uri="{BB962C8B-B14F-4D97-AF65-F5344CB8AC3E}">
        <p14:creationId xmlns:p14="http://schemas.microsoft.com/office/powerpoint/2010/main" val="3381109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47</a:t>
            </a:fld>
            <a:endParaRPr lang="nl-BE" dirty="0"/>
          </a:p>
        </p:txBody>
      </p:sp>
      <p:pic>
        <p:nvPicPr>
          <p:cNvPr id="13" name="Content Placeholder 12">
            <a:extLst>
              <a:ext uri="{FF2B5EF4-FFF2-40B4-BE49-F238E27FC236}">
                <a16:creationId xmlns:a16="http://schemas.microsoft.com/office/drawing/2014/main" id="{02030473-B16A-4D8D-BE05-F1E91D952006}"/>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8986" y="1988840"/>
            <a:ext cx="5556028" cy="4288545"/>
          </a:xfrm>
        </p:spPr>
      </p:pic>
      <p:sp>
        <p:nvSpPr>
          <p:cNvPr id="6" name="TextBox 5">
            <a:extLst>
              <a:ext uri="{FF2B5EF4-FFF2-40B4-BE49-F238E27FC236}">
                <a16:creationId xmlns:a16="http://schemas.microsoft.com/office/drawing/2014/main" id="{7D176C21-66C8-46AE-BEE5-960468973614}"/>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
        <p:nvSpPr>
          <p:cNvPr id="7" name="Title 6">
            <a:extLst>
              <a:ext uri="{FF2B5EF4-FFF2-40B4-BE49-F238E27FC236}">
                <a16:creationId xmlns:a16="http://schemas.microsoft.com/office/drawing/2014/main" id="{E54C7077-A52D-4076-A707-694FFFD105B9}"/>
              </a:ext>
            </a:extLst>
          </p:cNvPr>
          <p:cNvSpPr>
            <a:spLocks noGrp="1"/>
          </p:cNvSpPr>
          <p:nvPr>
            <p:ph type="title"/>
          </p:nvPr>
        </p:nvSpPr>
        <p:spPr/>
        <p:txBody>
          <a:bodyPr/>
          <a:lstStyle/>
          <a:p>
            <a:r>
              <a:rPr lang="en-GB" dirty="0"/>
              <a:t>Selection of curve geometry</a:t>
            </a:r>
          </a:p>
        </p:txBody>
      </p:sp>
      <p:sp>
        <p:nvSpPr>
          <p:cNvPr id="10" name="Text Placeholder 3">
            <a:extLst>
              <a:ext uri="{FF2B5EF4-FFF2-40B4-BE49-F238E27FC236}">
                <a16:creationId xmlns:a16="http://schemas.microsoft.com/office/drawing/2014/main" id="{45268E18-8734-4C86-956D-69A02D4F1C75}"/>
              </a:ext>
            </a:extLst>
          </p:cNvPr>
          <p:cNvSpPr>
            <a:spLocks noGrp="1"/>
          </p:cNvSpPr>
          <p:nvPr>
            <p:ph type="body" sz="half" idx="2"/>
          </p:nvPr>
        </p:nvSpPr>
        <p:spPr>
          <a:xfrm>
            <a:off x="506636" y="1161640"/>
            <a:ext cx="5553632" cy="921941"/>
          </a:xfrm>
        </p:spPr>
        <p:txBody>
          <a:bodyPr/>
          <a:lstStyle/>
          <a:p>
            <a:r>
              <a:rPr lang="en-US" sz="2000" dirty="0"/>
              <a:t>Possible selection criteria:</a:t>
            </a:r>
          </a:p>
          <a:p>
            <a:r>
              <a:rPr lang="en-US" sz="2000" dirty="0"/>
              <a:t>Unique end poses achieved by curve geometry ?</a:t>
            </a:r>
          </a:p>
          <a:p>
            <a:endParaRPr lang="en-US" dirty="0"/>
          </a:p>
        </p:txBody>
      </p:sp>
    </p:spTree>
    <p:extLst>
      <p:ext uri="{BB962C8B-B14F-4D97-AF65-F5344CB8AC3E}">
        <p14:creationId xmlns:p14="http://schemas.microsoft.com/office/powerpoint/2010/main" val="4088070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normAutofit/>
          </a:bodyPr>
          <a:lstStyle/>
          <a:p>
            <a:r>
              <a:rPr lang="en-GB" dirty="0"/>
              <a:t>Selection of curve geometry</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48</a:t>
            </a:fld>
            <a:endParaRPr lang="nl-BE" dirty="0"/>
          </a:p>
        </p:txBody>
      </p:sp>
      <p:pic>
        <p:nvPicPr>
          <p:cNvPr id="14" name="Content Placeholder 13">
            <a:extLst>
              <a:ext uri="{FF2B5EF4-FFF2-40B4-BE49-F238E27FC236}">
                <a16:creationId xmlns:a16="http://schemas.microsoft.com/office/drawing/2014/main" id="{04DCCA6B-B787-46E2-B4FD-8CAD6CAC6368}"/>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750" y="2060848"/>
            <a:ext cx="8334375" cy="3998572"/>
          </a:xfrm>
        </p:spPr>
      </p:pic>
      <p:sp>
        <p:nvSpPr>
          <p:cNvPr id="5" name="Text Placeholder 3">
            <a:extLst>
              <a:ext uri="{FF2B5EF4-FFF2-40B4-BE49-F238E27FC236}">
                <a16:creationId xmlns:a16="http://schemas.microsoft.com/office/drawing/2014/main" id="{FCF193BB-37CC-44A4-867A-D95B33609D5F}"/>
              </a:ext>
            </a:extLst>
          </p:cNvPr>
          <p:cNvSpPr txBox="1">
            <a:spLocks/>
          </p:cNvSpPr>
          <p:nvPr/>
        </p:nvSpPr>
        <p:spPr>
          <a:xfrm>
            <a:off x="539750" y="1178720"/>
            <a:ext cx="8334250" cy="921941"/>
          </a:xfrm>
          <a:prstGeom prst="rect">
            <a:avLst/>
          </a:prstGeom>
        </p:spPr>
        <p:txBody>
          <a:bodyPr/>
          <a:lstStyle>
            <a:lvl1pPr marL="360000" indent="-360000" algn="l" defTabSz="914400" rtl="0" eaLnBrk="1" latinLnBrk="0" hangingPunct="1">
              <a:spcBef>
                <a:spcPts val="580"/>
              </a:spcBef>
              <a:buSzPct val="110000"/>
              <a:buFont typeface="Arial" pitchFamily="34" charset="0"/>
              <a:buChar char="•"/>
              <a:defRPr lang="nl-NL" sz="2400" kern="1200" dirty="0" smtClean="0">
                <a:solidFill>
                  <a:schemeClr val="tx1"/>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lang="nl-NL" sz="2400" kern="1200" dirty="0" smtClean="0">
                <a:solidFill>
                  <a:schemeClr val="tx1"/>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lang="nl-NL" sz="2000" kern="1200" dirty="0" smtClean="0">
                <a:solidFill>
                  <a:schemeClr val="tx1"/>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lang="nl-NL" sz="1600" kern="1200" dirty="0" smtClean="0">
                <a:solidFill>
                  <a:schemeClr val="tx1"/>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Better selection criteria: </a:t>
            </a:r>
          </a:p>
          <a:p>
            <a:pPr marL="0" indent="0">
              <a:buNone/>
            </a:pPr>
            <a:r>
              <a:rPr lang="en-US" sz="2000" dirty="0"/>
              <a:t>Actuator “effort” needed to follow a common start-end pose </a:t>
            </a:r>
          </a:p>
          <a:p>
            <a:endParaRPr lang="en-US" dirty="0"/>
          </a:p>
        </p:txBody>
      </p:sp>
    </p:spTree>
    <p:extLst>
      <p:ext uri="{BB962C8B-B14F-4D97-AF65-F5344CB8AC3E}">
        <p14:creationId xmlns:p14="http://schemas.microsoft.com/office/powerpoint/2010/main" val="277330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normAutofit/>
          </a:bodyPr>
          <a:lstStyle/>
          <a:p>
            <a:r>
              <a:rPr lang="en-GB" dirty="0"/>
              <a:t>Selection of curve geometry</a:t>
            </a:r>
          </a:p>
        </p:txBody>
      </p:sp>
      <p:sp>
        <p:nvSpPr>
          <p:cNvPr id="11" name="Text Placeholder 10">
            <a:extLst>
              <a:ext uri="{FF2B5EF4-FFF2-40B4-BE49-F238E27FC236}">
                <a16:creationId xmlns:a16="http://schemas.microsoft.com/office/drawing/2014/main" id="{AFA69A90-DE61-4473-A67B-25F91E714C45}"/>
              </a:ext>
            </a:extLst>
          </p:cNvPr>
          <p:cNvSpPr>
            <a:spLocks noGrp="1"/>
          </p:cNvSpPr>
          <p:nvPr>
            <p:ph type="body" idx="1"/>
          </p:nvPr>
        </p:nvSpPr>
        <p:spPr/>
        <p:txBody>
          <a:bodyPr/>
          <a:lstStyle/>
          <a:p>
            <a:pPr algn="ctr"/>
            <a:r>
              <a:rPr lang="en-GB" dirty="0"/>
              <a:t>Common start-end pose</a:t>
            </a:r>
          </a:p>
        </p:txBody>
      </p:sp>
      <p:sp>
        <p:nvSpPr>
          <p:cNvPr id="13" name="Text Placeholder 12">
            <a:extLst>
              <a:ext uri="{FF2B5EF4-FFF2-40B4-BE49-F238E27FC236}">
                <a16:creationId xmlns:a16="http://schemas.microsoft.com/office/drawing/2014/main" id="{2C86A29E-F996-46FB-812A-D07E24908F8E}"/>
              </a:ext>
            </a:extLst>
          </p:cNvPr>
          <p:cNvSpPr>
            <a:spLocks noGrp="1"/>
          </p:cNvSpPr>
          <p:nvPr>
            <p:ph type="body" sz="quarter" idx="3"/>
          </p:nvPr>
        </p:nvSpPr>
        <p:spPr/>
        <p:txBody>
          <a:bodyPr/>
          <a:lstStyle/>
          <a:p>
            <a:pPr algn="ctr"/>
            <a:r>
              <a:rPr lang="en-GB" dirty="0"/>
              <a:t>Curvature</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49</a:t>
            </a:fld>
            <a:endParaRPr lang="nl-BE" dirty="0"/>
          </a:p>
        </p:txBody>
      </p:sp>
      <p:pic>
        <p:nvPicPr>
          <p:cNvPr id="9" name="Content Placeholder 8">
            <a:extLst>
              <a:ext uri="{FF2B5EF4-FFF2-40B4-BE49-F238E27FC236}">
                <a16:creationId xmlns:a16="http://schemas.microsoft.com/office/drawing/2014/main" id="{46C9AF26-7D2C-401B-BA53-3F4F84E03E7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9750" y="2100382"/>
            <a:ext cx="4040188" cy="3581161"/>
          </a:xfrm>
        </p:spPr>
      </p:pic>
      <p:pic>
        <p:nvPicPr>
          <p:cNvPr id="17" name="Content Placeholder 16">
            <a:extLst>
              <a:ext uri="{FF2B5EF4-FFF2-40B4-BE49-F238E27FC236}">
                <a16:creationId xmlns:a16="http://schemas.microsoft.com/office/drawing/2014/main" id="{5C71B039-11A9-47EB-A293-50AB258D7C48}"/>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5357900" y="1992313"/>
            <a:ext cx="2971626" cy="3797300"/>
          </a:xfrm>
        </p:spPr>
      </p:pic>
      <p:sp>
        <p:nvSpPr>
          <p:cNvPr id="10" name="TextBox 9">
            <a:extLst>
              <a:ext uri="{FF2B5EF4-FFF2-40B4-BE49-F238E27FC236}">
                <a16:creationId xmlns:a16="http://schemas.microsoft.com/office/drawing/2014/main" id="{99292A2C-8E7F-4C31-8B96-68C3B29CF292}"/>
              </a:ext>
            </a:extLst>
          </p:cNvPr>
          <p:cNvSpPr txBox="1"/>
          <p:nvPr/>
        </p:nvSpPr>
        <p:spPr>
          <a:xfrm>
            <a:off x="539750" y="6453336"/>
            <a:ext cx="3816226" cy="369332"/>
          </a:xfrm>
          <a:prstGeom prst="rect">
            <a:avLst/>
          </a:prstGeom>
          <a:noFill/>
        </p:spPr>
        <p:txBody>
          <a:bodyPr wrap="square" rtlCol="0">
            <a:spAutoFit/>
          </a:bodyPr>
          <a:lstStyle/>
          <a:p>
            <a:r>
              <a:rPr lang="en-GB" dirty="0">
                <a:solidFill>
                  <a:schemeClr val="bg1"/>
                </a:solidFill>
              </a:rPr>
              <a:t>Design of a Local Path Planner</a:t>
            </a:r>
          </a:p>
        </p:txBody>
      </p:sp>
    </p:spTree>
    <p:extLst>
      <p:ext uri="{BB962C8B-B14F-4D97-AF65-F5344CB8AC3E}">
        <p14:creationId xmlns:p14="http://schemas.microsoft.com/office/powerpoint/2010/main" val="466818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Text Placeholder 18">
                <a:extLst>
                  <a:ext uri="{FF2B5EF4-FFF2-40B4-BE49-F238E27FC236}">
                    <a16:creationId xmlns:a16="http://schemas.microsoft.com/office/drawing/2014/main" id="{18818E71-E4FD-4AE2-82BF-66EB2E3B772B}"/>
                  </a:ext>
                </a:extLst>
              </p:cNvPr>
              <p:cNvSpPr>
                <a:spLocks noGrp="1"/>
              </p:cNvSpPr>
              <p:nvPr>
                <p:ph type="body" sz="half" idx="2"/>
              </p:nvPr>
            </p:nvSpPr>
            <p:spPr>
              <a:xfrm>
                <a:off x="539552" y="1340768"/>
                <a:ext cx="4464496" cy="4680520"/>
              </a:xfrm>
            </p:spPr>
            <p:txBody>
              <a:bodyPr/>
              <a:lstStyle/>
              <a:p>
                <a:r>
                  <a:rPr lang="en-GB" sz="1800" b="1" dirty="0">
                    <a:latin typeface="+mn-lt"/>
                  </a:rPr>
                  <a:t>Currently</a:t>
                </a:r>
                <a:r>
                  <a:rPr lang="en-GB" sz="1800" dirty="0">
                    <a:latin typeface="+mn-lt"/>
                  </a:rPr>
                  <a:t> used local path planner</a:t>
                </a:r>
                <a:br>
                  <a:rPr lang="en-GB" sz="1800" dirty="0">
                    <a:latin typeface="+mn-lt"/>
                  </a:rPr>
                </a:br>
                <a:br>
                  <a:rPr lang="en-GB" sz="1800" dirty="0">
                    <a:latin typeface="+mn-lt"/>
                  </a:rPr>
                </a:br>
                <a:r>
                  <a:rPr lang="en-GB" sz="1800" b="1" dirty="0">
                    <a:latin typeface="+mn-lt"/>
                  </a:rPr>
                  <a:t>Fixed set </a:t>
                </a:r>
                <a:r>
                  <a:rPr lang="en-GB" sz="1800" dirty="0">
                    <a:latin typeface="+mn-lt"/>
                  </a:rPr>
                  <a:t>of feasible </a:t>
                </a:r>
                <a:r>
                  <a:rPr lang="en-GB" sz="1800" b="1" dirty="0">
                    <a:latin typeface="+mn-lt"/>
                  </a:rPr>
                  <a:t>paths</a:t>
                </a:r>
                <a:r>
                  <a:rPr lang="en-GB" sz="1800" dirty="0">
                    <a:latin typeface="+mn-lt"/>
                  </a:rPr>
                  <a:t>, from the </a:t>
                </a:r>
                <a:r>
                  <a:rPr lang="en-GB" sz="1800" b="1" dirty="0">
                    <a:latin typeface="+mn-lt"/>
                  </a:rPr>
                  <a:t>current pose </a:t>
                </a:r>
                <a:r>
                  <a:rPr lang="en-GB" sz="1800" dirty="0">
                    <a:latin typeface="+mn-lt"/>
                  </a:rPr>
                  <a:t>of the robot.</a:t>
                </a:r>
                <a:br>
                  <a:rPr lang="en-GB" sz="1800" dirty="0">
                    <a:latin typeface="+mn-lt"/>
                  </a:rPr>
                </a:br>
                <a:br>
                  <a:rPr lang="en-GB" sz="1800" dirty="0">
                    <a:latin typeface="+mn-lt"/>
                  </a:rPr>
                </a:br>
                <a:r>
                  <a:rPr lang="en-GB" sz="1800" dirty="0">
                    <a:latin typeface="+mn-lt"/>
                  </a:rPr>
                  <a:t>Integrating achievable </a:t>
                </a:r>
                <a14:m>
                  <m:oMath xmlns:m="http://schemas.openxmlformats.org/officeDocument/2006/math">
                    <m:r>
                      <a:rPr lang="en-GB" sz="1800" i="1">
                        <a:latin typeface="Cambria Math" panose="02040503050406030204" pitchFamily="18" charset="0"/>
                      </a:rPr>
                      <m:t>𝑣</m:t>
                    </m:r>
                    <m:r>
                      <a:rPr lang="en-GB" sz="1800" i="1">
                        <a:latin typeface="Cambria Math" panose="02040503050406030204" pitchFamily="18" charset="0"/>
                      </a:rPr>
                      <m:t>,</m:t>
                    </m:r>
                    <m:r>
                      <a:rPr lang="en-GB" sz="1800" i="1">
                        <a:latin typeface="Cambria Math" panose="02040503050406030204" pitchFamily="18" charset="0"/>
                      </a:rPr>
                      <m:t>𝜔</m:t>
                    </m:r>
                  </m:oMath>
                </a14:m>
                <a:r>
                  <a:rPr lang="en-GB" sz="1800" dirty="0">
                    <a:latin typeface="+mn-lt"/>
                  </a:rPr>
                  <a:t> pairs, resulting in </a:t>
                </a:r>
                <a:r>
                  <a:rPr lang="en-GB" sz="1800" b="1" dirty="0">
                    <a:latin typeface="+mn-lt"/>
                  </a:rPr>
                  <a:t>circular trajectories</a:t>
                </a:r>
                <a:r>
                  <a:rPr lang="en-GB" sz="1800" dirty="0">
                    <a:latin typeface="+mn-lt"/>
                  </a:rPr>
                  <a:t>.</a:t>
                </a:r>
                <a:br>
                  <a:rPr lang="en-GB" sz="1800" dirty="0">
                    <a:latin typeface="+mn-lt"/>
                  </a:rPr>
                </a:br>
                <a:br>
                  <a:rPr lang="en-GB" sz="1800" dirty="0">
                    <a:latin typeface="+mn-lt"/>
                  </a:rPr>
                </a:br>
                <a:r>
                  <a:rPr lang="en-GB" sz="1800" b="1" dirty="0">
                    <a:latin typeface="+mn-lt"/>
                  </a:rPr>
                  <a:t>Advantage</a:t>
                </a:r>
                <a:endParaRPr lang="en-GB" sz="1800" dirty="0">
                  <a:latin typeface="+mn-lt"/>
                </a:endParaRPr>
              </a:p>
              <a:p>
                <a:pPr marL="285750" indent="-285750">
                  <a:buFont typeface="Arial" panose="020B0604020202020204" pitchFamily="34" charset="0"/>
                  <a:buChar char="•"/>
                </a:pPr>
                <a:r>
                  <a:rPr lang="en-GB" sz="1800" dirty="0">
                    <a:latin typeface="+mn-lt"/>
                  </a:rPr>
                  <a:t>Space the robot will take is known</a:t>
                </a:r>
              </a:p>
              <a:p>
                <a:pPr marL="285750" indent="-285750">
                  <a:buFont typeface="Arial" panose="020B0604020202020204" pitchFamily="34" charset="0"/>
                  <a:buChar char="•"/>
                </a:pPr>
                <a:r>
                  <a:rPr lang="en-GB" sz="1800" b="1" dirty="0">
                    <a:latin typeface="+mn-lt"/>
                  </a:rPr>
                  <a:t>Lookup table</a:t>
                </a:r>
                <a:r>
                  <a:rPr lang="en-GB" sz="1800" dirty="0">
                    <a:latin typeface="+mn-lt"/>
                  </a:rPr>
                  <a:t> for path length adjustment </a:t>
                </a:r>
              </a:p>
              <a:p>
                <a:pPr marL="285750" indent="-285750">
                  <a:buFont typeface="Arial" panose="020B0604020202020204" pitchFamily="34" charset="0"/>
                  <a:buChar char="•"/>
                </a:pPr>
                <a:r>
                  <a:rPr lang="en-GB" sz="1800" dirty="0">
                    <a:latin typeface="+mn-lt"/>
                  </a:rPr>
                  <a:t>Obtain quickly </a:t>
                </a:r>
                <a:r>
                  <a:rPr lang="en-GB" sz="1800" b="1" dirty="0">
                    <a:latin typeface="+mn-lt"/>
                  </a:rPr>
                  <a:t>collision-free paths</a:t>
                </a:r>
              </a:p>
              <a:p>
                <a:pPr marL="285750" indent="-285750">
                  <a:buFont typeface="Arial" panose="020B0604020202020204" pitchFamily="34" charset="0"/>
                  <a:buChar char="•"/>
                </a:pPr>
                <a:endParaRPr lang="en-GB" sz="1800" b="1" dirty="0">
                  <a:latin typeface="+mn-lt"/>
                </a:endParaRPr>
              </a:p>
              <a:p>
                <a:r>
                  <a:rPr lang="en-GB" sz="1800" b="1" dirty="0">
                    <a:latin typeface="+mn-lt"/>
                  </a:rPr>
                  <a:t>Disadvantage</a:t>
                </a:r>
              </a:p>
              <a:p>
                <a:pPr marL="285750" indent="-285750">
                  <a:buFont typeface="Arial" panose="020B0604020202020204" pitchFamily="34" charset="0"/>
                  <a:buChar char="•"/>
                </a:pPr>
                <a:r>
                  <a:rPr lang="en-GB" sz="1800" dirty="0">
                    <a:latin typeface="+mn-lt"/>
                  </a:rPr>
                  <a:t>Only </a:t>
                </a:r>
                <a:r>
                  <a:rPr lang="en-GB" sz="1800" b="1" dirty="0">
                    <a:latin typeface="+mn-lt"/>
                  </a:rPr>
                  <a:t>subset</a:t>
                </a:r>
                <a:r>
                  <a:rPr lang="en-GB" sz="1800" dirty="0">
                    <a:latin typeface="+mn-lt"/>
                  </a:rPr>
                  <a:t> of achievable trajectories</a:t>
                </a:r>
              </a:p>
            </p:txBody>
          </p:sp>
        </mc:Choice>
        <mc:Fallback xmlns="">
          <p:sp>
            <p:nvSpPr>
              <p:cNvPr id="19" name="Text Placeholder 18">
                <a:extLst>
                  <a:ext uri="{FF2B5EF4-FFF2-40B4-BE49-F238E27FC236}">
                    <a16:creationId xmlns:a16="http://schemas.microsoft.com/office/drawing/2014/main" id="{18818E71-E4FD-4AE2-82BF-66EB2E3B772B}"/>
                  </a:ext>
                </a:extLst>
              </p:cNvPr>
              <p:cNvSpPr>
                <a:spLocks noGrp="1" noRot="1" noChangeAspect="1" noMove="1" noResize="1" noEditPoints="1" noAdjustHandles="1" noChangeArrowheads="1" noChangeShapeType="1" noTextEdit="1"/>
              </p:cNvSpPr>
              <p:nvPr>
                <p:ph type="body" sz="half" idx="2"/>
              </p:nvPr>
            </p:nvSpPr>
            <p:spPr>
              <a:xfrm>
                <a:off x="539552" y="1340768"/>
                <a:ext cx="4464496" cy="4680520"/>
              </a:xfrm>
              <a:blipFill>
                <a:blip r:embed="rId5"/>
                <a:stretch>
                  <a:fillRect l="-3279" t="-1693" r="-3415" b="-651"/>
                </a:stretch>
              </a:blipFill>
            </p:spPr>
            <p:txBody>
              <a:bodyPr/>
              <a:lstStyle/>
              <a:p>
                <a:r>
                  <a:rPr lang="en-GB">
                    <a:noFill/>
                  </a:rPr>
                  <a:t> </a:t>
                </a:r>
              </a:p>
            </p:txBody>
          </p:sp>
        </mc:Fallback>
      </mc:AlternateContent>
      <p:sp>
        <p:nvSpPr>
          <p:cNvPr id="3" name="Slide Number Placeholder 2"/>
          <p:cNvSpPr>
            <a:spLocks noGrp="1"/>
          </p:cNvSpPr>
          <p:nvPr>
            <p:ph type="sldNum" sz="quarter" idx="12"/>
            <p:custDataLst>
              <p:tags r:id="rId1"/>
            </p:custDataLst>
          </p:nvPr>
        </p:nvSpPr>
        <p:spPr/>
        <p:txBody>
          <a:bodyPr/>
          <a:lstStyle/>
          <a:p>
            <a:fld id="{F35D8031-C8E5-48F8-A3B6-81643B27A3AF}" type="slidenum">
              <a:rPr lang="nl-BE" smtClean="0"/>
              <a:pPr/>
              <a:t>5</a:t>
            </a:fld>
            <a:endParaRPr lang="nl-BE" dirty="0"/>
          </a:p>
        </p:txBody>
      </p:sp>
      <p:sp>
        <p:nvSpPr>
          <p:cNvPr id="2" name="Title 1"/>
          <p:cNvSpPr>
            <a:spLocks noGrp="1"/>
          </p:cNvSpPr>
          <p:nvPr>
            <p:ph type="title"/>
            <p:custDataLst>
              <p:tags r:id="rId2"/>
            </p:custDataLst>
          </p:nvPr>
        </p:nvSpPr>
        <p:spPr/>
        <p:txBody>
          <a:bodyPr>
            <a:normAutofit/>
          </a:bodyPr>
          <a:lstStyle/>
          <a:p>
            <a:r>
              <a:rPr lang="en-GB" dirty="0"/>
              <a:t>Circular Local Path Template</a:t>
            </a:r>
          </a:p>
        </p:txBody>
      </p:sp>
      <p:sp>
        <p:nvSpPr>
          <p:cNvPr id="5" name="TextBox 4">
            <a:extLst>
              <a:ext uri="{FF2B5EF4-FFF2-40B4-BE49-F238E27FC236}">
                <a16:creationId xmlns:a16="http://schemas.microsoft.com/office/drawing/2014/main" id="{5797C410-8E2A-48A7-8C24-801A6FF5E811}"/>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pic>
        <p:nvPicPr>
          <p:cNvPr id="20" name="Content Placeholder 15">
            <a:extLst>
              <a:ext uri="{FF2B5EF4-FFF2-40B4-BE49-F238E27FC236}">
                <a16:creationId xmlns:a16="http://schemas.microsoft.com/office/drawing/2014/main" id="{26741184-9593-42CD-90BB-5DE0B227D136}"/>
              </a:ext>
            </a:extLst>
          </p:cNvPr>
          <p:cNvPicPr>
            <a:picLocks noGrp="1" noChangeAspect="1"/>
          </p:cNvPicPr>
          <p:nvPr>
            <p:ph idx="1"/>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09256" y="1772816"/>
            <a:ext cx="4017673" cy="4023147"/>
          </a:xfrm>
        </p:spPr>
      </p:pic>
    </p:spTree>
    <p:extLst>
      <p:ext uri="{BB962C8B-B14F-4D97-AF65-F5344CB8AC3E}">
        <p14:creationId xmlns:p14="http://schemas.microsoft.com/office/powerpoint/2010/main" val="2161356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0425-DB3D-406E-A509-3A7928DA7477}"/>
              </a:ext>
            </a:extLst>
          </p:cNvPr>
          <p:cNvSpPr>
            <a:spLocks noGrp="1"/>
          </p:cNvSpPr>
          <p:nvPr>
            <p:ph type="title"/>
          </p:nvPr>
        </p:nvSpPr>
        <p:spPr/>
        <p:txBody>
          <a:bodyPr/>
          <a:lstStyle/>
          <a:p>
            <a:endParaRPr lang="en-GB"/>
          </a:p>
        </p:txBody>
      </p:sp>
      <p:pic>
        <p:nvPicPr>
          <p:cNvPr id="11" name="Content Placeholder 10">
            <a:extLst>
              <a:ext uri="{FF2B5EF4-FFF2-40B4-BE49-F238E27FC236}">
                <a16:creationId xmlns:a16="http://schemas.microsoft.com/office/drawing/2014/main" id="{52500976-049D-4923-B75B-AC95E8F7A0C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39750" y="2006013"/>
            <a:ext cx="4038600" cy="3115848"/>
          </a:xfrm>
        </p:spPr>
      </p:pic>
      <p:pic>
        <p:nvPicPr>
          <p:cNvPr id="13" name="Content Placeholder 12">
            <a:extLst>
              <a:ext uri="{FF2B5EF4-FFF2-40B4-BE49-F238E27FC236}">
                <a16:creationId xmlns:a16="http://schemas.microsoft.com/office/drawing/2014/main" id="{C1573D42-528D-47D0-9C48-F3FA6628C3B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35525" y="1987466"/>
            <a:ext cx="4038600" cy="3152942"/>
          </a:xfrm>
        </p:spPr>
      </p:pic>
      <p:sp>
        <p:nvSpPr>
          <p:cNvPr id="5" name="Slide Number Placeholder 4">
            <a:extLst>
              <a:ext uri="{FF2B5EF4-FFF2-40B4-BE49-F238E27FC236}">
                <a16:creationId xmlns:a16="http://schemas.microsoft.com/office/drawing/2014/main" id="{F56D135E-28EF-4AC5-9FCC-F8D4D2FF9724}"/>
              </a:ext>
            </a:extLst>
          </p:cNvPr>
          <p:cNvSpPr>
            <a:spLocks noGrp="1"/>
          </p:cNvSpPr>
          <p:nvPr>
            <p:ph type="sldNum" sz="quarter" idx="12"/>
          </p:nvPr>
        </p:nvSpPr>
        <p:spPr/>
        <p:txBody>
          <a:bodyPr/>
          <a:lstStyle/>
          <a:p>
            <a:fld id="{F35D8031-C8E5-48F8-A3B6-81643B27A3AF}" type="slidenum">
              <a:rPr lang="nl-BE" smtClean="0"/>
              <a:pPr/>
              <a:t>50</a:t>
            </a:fld>
            <a:endParaRPr lang="nl-BE"/>
          </a:p>
        </p:txBody>
      </p:sp>
    </p:spTree>
    <p:extLst>
      <p:ext uri="{BB962C8B-B14F-4D97-AF65-F5344CB8AC3E}">
        <p14:creationId xmlns:p14="http://schemas.microsoft.com/office/powerpoint/2010/main" val="3845705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DF48-BD20-4FB0-A367-8059E097D866}"/>
              </a:ext>
            </a:extLst>
          </p:cNvPr>
          <p:cNvSpPr>
            <a:spLocks noGrp="1"/>
          </p:cNvSpPr>
          <p:nvPr>
            <p:ph type="title"/>
          </p:nvPr>
        </p:nvSpPr>
        <p:spPr/>
        <p:txBody>
          <a:bodyPr/>
          <a:lstStyle/>
          <a:p>
            <a:r>
              <a:rPr lang="en-GB" dirty="0"/>
              <a:t>Literature Study</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51</a:t>
            </a:fld>
            <a:endParaRPr lang="nl-BE" dirty="0"/>
          </a:p>
        </p:txBody>
      </p:sp>
      <p:sp>
        <p:nvSpPr>
          <p:cNvPr id="4" name="Content Placeholder 3">
            <a:extLst>
              <a:ext uri="{FF2B5EF4-FFF2-40B4-BE49-F238E27FC236}">
                <a16:creationId xmlns:a16="http://schemas.microsoft.com/office/drawing/2014/main" id="{7147B3D9-AF8E-4A7E-B71B-65827844BE4C}"/>
              </a:ext>
            </a:extLst>
          </p:cNvPr>
          <p:cNvSpPr>
            <a:spLocks noGrp="1"/>
          </p:cNvSpPr>
          <p:nvPr>
            <p:ph idx="1"/>
          </p:nvPr>
        </p:nvSpPr>
        <p:spPr/>
        <p:txBody>
          <a:bodyPr/>
          <a:lstStyle/>
          <a:p>
            <a:pPr marL="0" indent="0">
              <a:buNone/>
            </a:pPr>
            <a:r>
              <a:rPr lang="en-GB" dirty="0"/>
              <a:t>Systematic method to create a set of kinematically feasible paths</a:t>
            </a:r>
          </a:p>
          <a:p>
            <a:pPr marL="0" indent="0">
              <a:buNone/>
            </a:pPr>
            <a:endParaRPr lang="en-GB" dirty="0"/>
          </a:p>
          <a:p>
            <a:pPr marL="0" indent="0">
              <a:buNone/>
            </a:pPr>
            <a:r>
              <a:rPr lang="en-GB" dirty="0"/>
              <a:t>Methods used to plan a path in a dynamic environment</a:t>
            </a:r>
          </a:p>
          <a:p>
            <a:pPr marL="0" indent="0">
              <a:buNone/>
            </a:pPr>
            <a:endParaRPr lang="en-GB" dirty="0"/>
          </a:p>
          <a:p>
            <a:pPr marL="0" indent="0">
              <a:buNone/>
            </a:pPr>
            <a:r>
              <a:rPr lang="en-GB" dirty="0"/>
              <a:t>Human-aware robot navigation</a:t>
            </a:r>
          </a:p>
          <a:p>
            <a:pPr marL="457200" indent="-457200">
              <a:buAutoNum type="arabicPeriod"/>
            </a:pPr>
            <a:r>
              <a:rPr lang="en-GB" dirty="0"/>
              <a:t>Socially Compliant Path Planning</a:t>
            </a:r>
          </a:p>
          <a:p>
            <a:pPr marL="457200" indent="-457200">
              <a:buAutoNum type="arabicPeriod"/>
            </a:pPr>
            <a:r>
              <a:rPr lang="en-GB" dirty="0"/>
              <a:t>Human-robot cooperation model </a:t>
            </a:r>
          </a:p>
        </p:txBody>
      </p:sp>
      <p:sp>
        <p:nvSpPr>
          <p:cNvPr id="5" name="TextBox 4">
            <a:extLst>
              <a:ext uri="{FF2B5EF4-FFF2-40B4-BE49-F238E27FC236}">
                <a16:creationId xmlns:a16="http://schemas.microsoft.com/office/drawing/2014/main" id="{5B9BFB7A-AB1C-4B15-B7D0-6010888A78CF}"/>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Literature Study</a:t>
            </a:r>
          </a:p>
        </p:txBody>
      </p:sp>
    </p:spTree>
    <p:extLst>
      <p:ext uri="{BB962C8B-B14F-4D97-AF65-F5344CB8AC3E}">
        <p14:creationId xmlns:p14="http://schemas.microsoft.com/office/powerpoint/2010/main" val="180354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52</a:t>
            </a:fld>
            <a:endParaRPr lang="nl-BE" dirty="0"/>
          </a:p>
        </p:txBody>
      </p:sp>
      <p:pic>
        <p:nvPicPr>
          <p:cNvPr id="11" name="Content Placeholder 10">
            <a:extLst>
              <a:ext uri="{FF2B5EF4-FFF2-40B4-BE49-F238E27FC236}">
                <a16:creationId xmlns:a16="http://schemas.microsoft.com/office/drawing/2014/main" id="{C329839D-BFA5-49C0-A14B-894DD96DB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2040" y="1628800"/>
            <a:ext cx="3501352" cy="3501352"/>
          </a:xfrm>
        </p:spPr>
      </p:pic>
      <p:sp>
        <p:nvSpPr>
          <p:cNvPr id="9" name="Text Placeholder 8">
            <a:extLst>
              <a:ext uri="{FF2B5EF4-FFF2-40B4-BE49-F238E27FC236}">
                <a16:creationId xmlns:a16="http://schemas.microsoft.com/office/drawing/2014/main" id="{7351B816-9755-4855-8BE4-34BDA4FCD451}"/>
              </a:ext>
            </a:extLst>
          </p:cNvPr>
          <p:cNvSpPr>
            <a:spLocks noGrp="1"/>
          </p:cNvSpPr>
          <p:nvPr>
            <p:ph type="body" sz="half" idx="2"/>
          </p:nvPr>
        </p:nvSpPr>
        <p:spPr>
          <a:xfrm>
            <a:off x="539552" y="1435101"/>
            <a:ext cx="4392488" cy="4356000"/>
          </a:xfrm>
        </p:spPr>
        <p:txBody>
          <a:bodyPr/>
          <a:lstStyle/>
          <a:p>
            <a:pPr>
              <a:spcBef>
                <a:spcPts val="0"/>
              </a:spcBef>
              <a:spcAft>
                <a:spcPts val="2400"/>
              </a:spcAft>
            </a:pPr>
            <a:r>
              <a:rPr lang="en-GB" sz="1800" dirty="0"/>
              <a:t>Research of </a:t>
            </a:r>
            <a:r>
              <a:rPr lang="en-GB" sz="1800" b="1" dirty="0" err="1"/>
              <a:t>Pivtoraiko</a:t>
            </a:r>
            <a:r>
              <a:rPr lang="en-GB" sz="1800" b="1" dirty="0"/>
              <a:t> and Kelly</a:t>
            </a:r>
            <a:endParaRPr lang="en-GB" sz="1800" dirty="0"/>
          </a:p>
          <a:p>
            <a:pPr>
              <a:spcBef>
                <a:spcPts val="0"/>
              </a:spcBef>
              <a:spcAft>
                <a:spcPts val="2400"/>
              </a:spcAft>
            </a:pPr>
            <a:r>
              <a:rPr lang="en-GB" sz="1800" dirty="0"/>
              <a:t>Focussing on the global path planning</a:t>
            </a:r>
          </a:p>
          <a:p>
            <a:pPr>
              <a:spcBef>
                <a:spcPts val="0"/>
              </a:spcBef>
              <a:spcAft>
                <a:spcPts val="2400"/>
              </a:spcAft>
            </a:pPr>
            <a:r>
              <a:rPr lang="en-GB" sz="1800" dirty="0"/>
              <a:t>Novel search space: </a:t>
            </a:r>
            <a:r>
              <a:rPr lang="en-GB" sz="1800" b="1" dirty="0"/>
              <a:t>State Lattice</a:t>
            </a:r>
          </a:p>
          <a:p>
            <a:pPr>
              <a:spcBef>
                <a:spcPts val="0"/>
              </a:spcBef>
              <a:spcAft>
                <a:spcPts val="2400"/>
              </a:spcAft>
            </a:pPr>
            <a:r>
              <a:rPr lang="en-GB" sz="1800" dirty="0"/>
              <a:t>Takes explicitly</a:t>
            </a:r>
            <a:r>
              <a:rPr lang="en-GB" sz="1800" b="1" dirty="0"/>
              <a:t> kinematic constraints </a:t>
            </a:r>
            <a:r>
              <a:rPr lang="en-GB" sz="1800" dirty="0"/>
              <a:t>of the robot in the creation of </a:t>
            </a:r>
            <a:r>
              <a:rPr lang="en-GB" sz="1800" b="1" dirty="0"/>
              <a:t>Motion Primitives</a:t>
            </a:r>
            <a:endParaRPr lang="en-GB" sz="1800" dirty="0"/>
          </a:p>
          <a:p>
            <a:pPr>
              <a:spcBef>
                <a:spcPts val="0"/>
              </a:spcBef>
              <a:spcAft>
                <a:spcPts val="2400"/>
              </a:spcAft>
            </a:pPr>
            <a:r>
              <a:rPr lang="en-GB" sz="1800" dirty="0"/>
              <a:t>Motion primitives are then spread over the search space to create the state lattice</a:t>
            </a:r>
          </a:p>
          <a:p>
            <a:pPr>
              <a:spcBef>
                <a:spcPts val="0"/>
              </a:spcBef>
              <a:spcAft>
                <a:spcPts val="2400"/>
              </a:spcAft>
            </a:pPr>
            <a:r>
              <a:rPr lang="en-GB" sz="1800" b="1" dirty="0"/>
              <a:t>Systematic method </a:t>
            </a:r>
            <a:r>
              <a:rPr lang="en-GB" sz="1800" dirty="0"/>
              <a:t>to generate the a set of Motion Primitives</a:t>
            </a:r>
          </a:p>
        </p:txBody>
      </p:sp>
      <p:sp>
        <p:nvSpPr>
          <p:cNvPr id="15" name="Title 14">
            <a:extLst>
              <a:ext uri="{FF2B5EF4-FFF2-40B4-BE49-F238E27FC236}">
                <a16:creationId xmlns:a16="http://schemas.microsoft.com/office/drawing/2014/main" id="{4F3D78A2-22DF-432C-B012-44BD6F5C621E}"/>
              </a:ext>
            </a:extLst>
          </p:cNvPr>
          <p:cNvSpPr>
            <a:spLocks noGrp="1"/>
          </p:cNvSpPr>
          <p:nvPr>
            <p:ph type="title"/>
          </p:nvPr>
        </p:nvSpPr>
        <p:spPr/>
        <p:txBody>
          <a:bodyPr>
            <a:normAutofit/>
          </a:bodyPr>
          <a:lstStyle/>
          <a:p>
            <a:r>
              <a:rPr lang="en-GB" dirty="0"/>
              <a:t>State Lattice Search Space</a:t>
            </a:r>
          </a:p>
        </p:txBody>
      </p:sp>
      <p:sp>
        <p:nvSpPr>
          <p:cNvPr id="16" name="TextBox 15">
            <a:extLst>
              <a:ext uri="{FF2B5EF4-FFF2-40B4-BE49-F238E27FC236}">
                <a16:creationId xmlns:a16="http://schemas.microsoft.com/office/drawing/2014/main" id="{20D5C16A-0A0D-45D4-807B-51BE3A16F2DA}"/>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Literature Study</a:t>
            </a:r>
          </a:p>
        </p:txBody>
      </p:sp>
    </p:spTree>
    <p:extLst>
      <p:ext uri="{BB962C8B-B14F-4D97-AF65-F5344CB8AC3E}">
        <p14:creationId xmlns:p14="http://schemas.microsoft.com/office/powerpoint/2010/main" val="3532667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F3D78A2-22DF-432C-B012-44BD6F5C621E}"/>
              </a:ext>
            </a:extLst>
          </p:cNvPr>
          <p:cNvSpPr>
            <a:spLocks noGrp="1"/>
          </p:cNvSpPr>
          <p:nvPr>
            <p:ph type="title"/>
          </p:nvPr>
        </p:nvSpPr>
        <p:spPr/>
        <p:txBody>
          <a:bodyPr>
            <a:normAutofit/>
          </a:bodyPr>
          <a:lstStyle/>
          <a:p>
            <a:r>
              <a:rPr lang="en-GB" dirty="0"/>
              <a:t>Optimal Motion Generation</a:t>
            </a:r>
          </a:p>
        </p:txBody>
      </p:sp>
      <p:sp>
        <p:nvSpPr>
          <p:cNvPr id="3" name="Slide Number Placeholder 2">
            <a:extLst>
              <a:ext uri="{FF2B5EF4-FFF2-40B4-BE49-F238E27FC236}">
                <a16:creationId xmlns:a16="http://schemas.microsoft.com/office/drawing/2014/main" id="{936D6640-09D9-4DE6-B358-86F171E8AA88}"/>
              </a:ext>
            </a:extLst>
          </p:cNvPr>
          <p:cNvSpPr>
            <a:spLocks noGrp="1"/>
          </p:cNvSpPr>
          <p:nvPr>
            <p:ph type="sldNum" sz="quarter" idx="12"/>
          </p:nvPr>
        </p:nvSpPr>
        <p:spPr/>
        <p:txBody>
          <a:bodyPr/>
          <a:lstStyle/>
          <a:p>
            <a:fld id="{F35D8031-C8E5-48F8-A3B6-81643B27A3AF}" type="slidenum">
              <a:rPr lang="nl-BE" smtClean="0"/>
              <a:pPr/>
              <a:t>53</a:t>
            </a:fld>
            <a:endParaRPr lang="nl-BE" dirty="0"/>
          </a:p>
        </p:txBody>
      </p:sp>
      <p:sp>
        <p:nvSpPr>
          <p:cNvPr id="9" name="Text Placeholder 8">
            <a:extLst>
              <a:ext uri="{FF2B5EF4-FFF2-40B4-BE49-F238E27FC236}">
                <a16:creationId xmlns:a16="http://schemas.microsoft.com/office/drawing/2014/main" id="{7351B816-9755-4855-8BE4-34BDA4FCD451}"/>
              </a:ext>
            </a:extLst>
          </p:cNvPr>
          <p:cNvSpPr>
            <a:spLocks noGrp="1"/>
          </p:cNvSpPr>
          <p:nvPr>
            <p:ph idx="1"/>
          </p:nvPr>
        </p:nvSpPr>
        <p:spPr>
          <a:xfrm>
            <a:off x="540000" y="1349998"/>
            <a:ext cx="8334000" cy="4815305"/>
          </a:xfrm>
        </p:spPr>
        <p:txBody>
          <a:bodyPr/>
          <a:lstStyle/>
          <a:p>
            <a:pPr marL="0" indent="0">
              <a:spcBef>
                <a:spcPts val="0"/>
              </a:spcBef>
              <a:spcAft>
                <a:spcPts val="2400"/>
              </a:spcAft>
              <a:buNone/>
            </a:pPr>
            <a:r>
              <a:rPr lang="en-GB" sz="2000" dirty="0"/>
              <a:t>OMG-tools created by research group MECO (Van Parys and Mercy)</a:t>
            </a:r>
          </a:p>
          <a:p>
            <a:pPr marL="0" indent="0">
              <a:spcBef>
                <a:spcPts val="0"/>
              </a:spcBef>
              <a:spcAft>
                <a:spcPts val="2400"/>
              </a:spcAft>
              <a:buNone/>
            </a:pPr>
            <a:r>
              <a:rPr lang="en-GB" sz="2000" dirty="0"/>
              <a:t>Finding an optimal trajectory between a start and end position involves :</a:t>
            </a:r>
            <a:br>
              <a:rPr lang="en-GB" sz="2000" dirty="0"/>
            </a:br>
            <a:r>
              <a:rPr lang="en-GB" sz="2000" dirty="0"/>
              <a:t>1. Geometric, kinematic and dynamic </a:t>
            </a:r>
            <a:r>
              <a:rPr lang="en-GB" sz="2000" b="1" dirty="0"/>
              <a:t>constraints</a:t>
            </a:r>
            <a:r>
              <a:rPr lang="en-GB" sz="2000" dirty="0"/>
              <a:t> along with </a:t>
            </a:r>
            <a:r>
              <a:rPr lang="en-GB" sz="2000" b="1" dirty="0"/>
              <a:t>obstacle avoidance</a:t>
            </a:r>
            <a:br>
              <a:rPr lang="en-GB" sz="2000" dirty="0"/>
            </a:br>
            <a:r>
              <a:rPr lang="en-GB" sz="2000" dirty="0"/>
              <a:t>2. Constraints should be </a:t>
            </a:r>
            <a:r>
              <a:rPr lang="en-GB" sz="2000" b="1" dirty="0"/>
              <a:t>respected during the whole motion</a:t>
            </a:r>
            <a:r>
              <a:rPr lang="en-GB" sz="2000" dirty="0"/>
              <a:t>.</a:t>
            </a:r>
            <a:br>
              <a:rPr lang="en-GB" sz="2000" dirty="0"/>
            </a:br>
            <a:r>
              <a:rPr lang="en-GB" sz="2000" dirty="0"/>
              <a:t>3. </a:t>
            </a:r>
            <a:r>
              <a:rPr lang="en-GB" sz="2000" b="1" dirty="0"/>
              <a:t>Uncertainty</a:t>
            </a:r>
            <a:r>
              <a:rPr lang="en-GB" sz="2000" dirty="0"/>
              <a:t> on the perceived environment.</a:t>
            </a:r>
          </a:p>
          <a:p>
            <a:pPr marL="0" indent="0">
              <a:spcBef>
                <a:spcPts val="0"/>
              </a:spcBef>
              <a:spcAft>
                <a:spcPts val="2400"/>
              </a:spcAft>
              <a:buNone/>
            </a:pPr>
            <a:r>
              <a:rPr lang="en-GB" sz="2000" dirty="0"/>
              <a:t>Used methodology to address those challenges :</a:t>
            </a:r>
            <a:br>
              <a:rPr lang="en-GB" sz="2000" dirty="0"/>
            </a:br>
            <a:r>
              <a:rPr lang="en-GB" sz="2000" dirty="0"/>
              <a:t>1. B-spline parametrization</a:t>
            </a:r>
            <a:br>
              <a:rPr lang="en-GB" sz="2000" dirty="0"/>
            </a:br>
            <a:r>
              <a:rPr lang="en-GB" sz="2000" dirty="0"/>
              <a:t>2. </a:t>
            </a:r>
            <a:r>
              <a:rPr lang="en-GB" sz="2000" b="1" dirty="0"/>
              <a:t>Separating hyperplanes </a:t>
            </a:r>
            <a:r>
              <a:rPr lang="en-GB" sz="2000" dirty="0"/>
              <a:t>along with motion model estimation</a:t>
            </a:r>
            <a:br>
              <a:rPr lang="en-GB" sz="2000" dirty="0"/>
            </a:br>
            <a:r>
              <a:rPr lang="en-GB" sz="2000" dirty="0"/>
              <a:t>3. Motion trajectory should be </a:t>
            </a:r>
            <a:r>
              <a:rPr lang="en-GB" sz="2000" b="1" dirty="0"/>
              <a:t>continuously updated </a:t>
            </a:r>
            <a:r>
              <a:rPr lang="en-GB" sz="2000" dirty="0"/>
              <a:t>using the most recent world information</a:t>
            </a:r>
          </a:p>
        </p:txBody>
      </p:sp>
      <p:sp>
        <p:nvSpPr>
          <p:cNvPr id="10" name="TextBox 9">
            <a:extLst>
              <a:ext uri="{FF2B5EF4-FFF2-40B4-BE49-F238E27FC236}">
                <a16:creationId xmlns:a16="http://schemas.microsoft.com/office/drawing/2014/main" id="{B2727CCF-CD67-412F-98A9-A43C9A8001E1}"/>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Literature Study</a:t>
            </a:r>
          </a:p>
        </p:txBody>
      </p:sp>
    </p:spTree>
    <p:extLst>
      <p:ext uri="{BB962C8B-B14F-4D97-AF65-F5344CB8AC3E}">
        <p14:creationId xmlns:p14="http://schemas.microsoft.com/office/powerpoint/2010/main" val="3390177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4F364-6550-4F68-8CC1-E6C31A3BC0F6}"/>
              </a:ext>
            </a:extLst>
          </p:cNvPr>
          <p:cNvSpPr>
            <a:spLocks noGrp="1"/>
          </p:cNvSpPr>
          <p:nvPr>
            <p:ph type="title"/>
          </p:nvPr>
        </p:nvSpPr>
        <p:spPr/>
        <p:txBody>
          <a:bodyPr/>
          <a:lstStyle/>
          <a:p>
            <a:r>
              <a:rPr lang="en-GB" dirty="0"/>
              <a:t>Distance-time collision space</a:t>
            </a:r>
          </a:p>
        </p:txBody>
      </p:sp>
      <p:sp>
        <p:nvSpPr>
          <p:cNvPr id="5" name="Text Placeholder 4">
            <a:extLst>
              <a:ext uri="{FF2B5EF4-FFF2-40B4-BE49-F238E27FC236}">
                <a16:creationId xmlns:a16="http://schemas.microsoft.com/office/drawing/2014/main" id="{253A6CF5-F619-47E1-9FB5-133E5D31E934}"/>
              </a:ext>
            </a:extLst>
          </p:cNvPr>
          <p:cNvSpPr>
            <a:spLocks noGrp="1"/>
          </p:cNvSpPr>
          <p:nvPr>
            <p:ph type="body" idx="1"/>
          </p:nvPr>
        </p:nvSpPr>
        <p:spPr/>
        <p:txBody>
          <a:bodyPr/>
          <a:lstStyle/>
          <a:p>
            <a:pPr algn="ctr"/>
            <a:r>
              <a:rPr lang="en-GB" dirty="0"/>
              <a:t>Collision Time (obstacle)</a:t>
            </a:r>
          </a:p>
        </p:txBody>
      </p:sp>
      <p:sp>
        <p:nvSpPr>
          <p:cNvPr id="7" name="Text Placeholder 6">
            <a:extLst>
              <a:ext uri="{FF2B5EF4-FFF2-40B4-BE49-F238E27FC236}">
                <a16:creationId xmlns:a16="http://schemas.microsoft.com/office/drawing/2014/main" id="{887211D4-76FF-4800-8DCE-12F4685C3863}"/>
              </a:ext>
            </a:extLst>
          </p:cNvPr>
          <p:cNvSpPr>
            <a:spLocks noGrp="1"/>
          </p:cNvSpPr>
          <p:nvPr>
            <p:ph type="body" sz="quarter" idx="3"/>
          </p:nvPr>
        </p:nvSpPr>
        <p:spPr/>
        <p:txBody>
          <a:bodyPr/>
          <a:lstStyle/>
          <a:p>
            <a:pPr algn="ctr"/>
            <a:r>
              <a:rPr lang="en-GB" dirty="0"/>
              <a:t>Collision Distance (robot)</a:t>
            </a:r>
          </a:p>
        </p:txBody>
      </p:sp>
      <p:pic>
        <p:nvPicPr>
          <p:cNvPr id="12" name="Content Placeholder 11">
            <a:extLst>
              <a:ext uri="{FF2B5EF4-FFF2-40B4-BE49-F238E27FC236}">
                <a16:creationId xmlns:a16="http://schemas.microsoft.com/office/drawing/2014/main" id="{1B617BAE-C5A6-4798-89D3-8E8EA95AC58D}"/>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824413" y="2285207"/>
            <a:ext cx="4038600" cy="3211511"/>
          </a:xfrm>
        </p:spPr>
      </p:pic>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54</a:t>
            </a:fld>
            <a:endParaRPr lang="nl-BE" dirty="0"/>
          </a:p>
        </p:txBody>
      </p:sp>
      <p:pic>
        <p:nvPicPr>
          <p:cNvPr id="14" name="Content Placeholder 13">
            <a:extLst>
              <a:ext uri="{FF2B5EF4-FFF2-40B4-BE49-F238E27FC236}">
                <a16:creationId xmlns:a16="http://schemas.microsoft.com/office/drawing/2014/main" id="{45BF3A50-407F-442A-9EF0-39EC3026CA0F}"/>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39750" y="2370315"/>
            <a:ext cx="4040188" cy="3041295"/>
          </a:xfrm>
        </p:spPr>
      </p:pic>
      <p:sp>
        <p:nvSpPr>
          <p:cNvPr id="8" name="TextBox 7">
            <a:extLst>
              <a:ext uri="{FF2B5EF4-FFF2-40B4-BE49-F238E27FC236}">
                <a16:creationId xmlns:a16="http://schemas.microsoft.com/office/drawing/2014/main" id="{83DD3D74-5B4F-498D-B249-0665364F715F}"/>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spTree>
    <p:extLst>
      <p:ext uri="{BB962C8B-B14F-4D97-AF65-F5344CB8AC3E}">
        <p14:creationId xmlns:p14="http://schemas.microsoft.com/office/powerpoint/2010/main" val="3661751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98D85B3-0210-4CFB-8BF3-86164639C81D}"/>
              </a:ext>
            </a:extLst>
          </p:cNvPr>
          <p:cNvSpPr>
            <a:spLocks noGrp="1"/>
          </p:cNvSpPr>
          <p:nvPr>
            <p:ph type="title"/>
          </p:nvPr>
        </p:nvSpPr>
        <p:spPr/>
        <p:txBody>
          <a:bodyPr>
            <a:normAutofit/>
          </a:bodyPr>
          <a:lstStyle/>
          <a:p>
            <a:r>
              <a:rPr lang="en-GB" sz="3000" dirty="0"/>
              <a:t>Constrained Optimization Problem Formulation</a:t>
            </a:r>
          </a:p>
        </p:txBody>
      </p:sp>
      <p:sp>
        <p:nvSpPr>
          <p:cNvPr id="3" name="Slide Number Placeholder 2">
            <a:extLst>
              <a:ext uri="{FF2B5EF4-FFF2-40B4-BE49-F238E27FC236}">
                <a16:creationId xmlns:a16="http://schemas.microsoft.com/office/drawing/2014/main" id="{528BC8D6-24E7-4FE0-84F7-116B23AB83D8}"/>
              </a:ext>
            </a:extLst>
          </p:cNvPr>
          <p:cNvSpPr>
            <a:spLocks noGrp="1"/>
          </p:cNvSpPr>
          <p:nvPr>
            <p:ph type="sldNum" sz="quarter" idx="12"/>
          </p:nvPr>
        </p:nvSpPr>
        <p:spPr/>
        <p:txBody>
          <a:bodyPr/>
          <a:lstStyle/>
          <a:p>
            <a:fld id="{F35D8031-C8E5-48F8-A3B6-81643B27A3AF}" type="slidenum">
              <a:rPr lang="nl-BE" smtClean="0"/>
              <a:pPr/>
              <a:t>55</a:t>
            </a:fld>
            <a:endParaRPr lang="nl-BE" dirty="0"/>
          </a:p>
        </p:txBody>
      </p:sp>
      <p:pic>
        <p:nvPicPr>
          <p:cNvPr id="6" name="Content Placeholder 5">
            <a:extLst>
              <a:ext uri="{FF2B5EF4-FFF2-40B4-BE49-F238E27FC236}">
                <a16:creationId xmlns:a16="http://schemas.microsoft.com/office/drawing/2014/main" id="{0B194A55-7F25-4A39-85D9-AF6A80364B8E}"/>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4627" y="1349375"/>
            <a:ext cx="7104621" cy="4429125"/>
          </a:xfrm>
        </p:spPr>
      </p:pic>
      <p:sp>
        <p:nvSpPr>
          <p:cNvPr id="7" name="TextBox 6">
            <a:extLst>
              <a:ext uri="{FF2B5EF4-FFF2-40B4-BE49-F238E27FC236}">
                <a16:creationId xmlns:a16="http://schemas.microsoft.com/office/drawing/2014/main" id="{CFB4EB70-5509-4B4B-ABB6-9AFD59EBF43C}"/>
              </a:ext>
            </a:extLst>
          </p:cNvPr>
          <p:cNvSpPr txBox="1"/>
          <p:nvPr/>
        </p:nvSpPr>
        <p:spPr>
          <a:xfrm>
            <a:off x="539750" y="6453336"/>
            <a:ext cx="5832450" cy="369332"/>
          </a:xfrm>
          <a:prstGeom prst="rect">
            <a:avLst/>
          </a:prstGeom>
          <a:noFill/>
        </p:spPr>
        <p:txBody>
          <a:bodyPr wrap="square" rtlCol="0">
            <a:spAutoFit/>
          </a:bodyPr>
          <a:lstStyle/>
          <a:p>
            <a:r>
              <a:rPr lang="en-GB" dirty="0">
                <a:solidFill>
                  <a:schemeClr val="bg1"/>
                </a:solidFill>
              </a:rPr>
              <a:t>Extension for Dynamic Obstacles</a:t>
            </a:r>
          </a:p>
        </p:txBody>
      </p:sp>
      <p:pic>
        <p:nvPicPr>
          <p:cNvPr id="4" name="Picture 3">
            <a:extLst>
              <a:ext uri="{FF2B5EF4-FFF2-40B4-BE49-F238E27FC236}">
                <a16:creationId xmlns:a16="http://schemas.microsoft.com/office/drawing/2014/main" id="{6B165F44-5352-4251-A5DD-5B7A56F45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750" y="2708920"/>
            <a:ext cx="3366197" cy="2978865"/>
          </a:xfrm>
          <a:prstGeom prst="rect">
            <a:avLst/>
          </a:prstGeom>
        </p:spPr>
      </p:pic>
    </p:spTree>
    <p:extLst>
      <p:ext uri="{BB962C8B-B14F-4D97-AF65-F5344CB8AC3E}">
        <p14:creationId xmlns:p14="http://schemas.microsoft.com/office/powerpoint/2010/main" val="295252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GB" dirty="0"/>
              <a:t>Circular Local Path Template</a:t>
            </a:r>
          </a:p>
        </p:txBody>
      </p:sp>
      <p:sp>
        <p:nvSpPr>
          <p:cNvPr id="3" name="Slide Number Placeholder 2"/>
          <p:cNvSpPr>
            <a:spLocks noGrp="1"/>
          </p:cNvSpPr>
          <p:nvPr>
            <p:ph type="sldNum" sz="quarter" idx="12"/>
            <p:custDataLst>
              <p:tags r:id="rId2"/>
            </p:custDataLst>
          </p:nvPr>
        </p:nvSpPr>
        <p:spPr/>
        <p:txBody>
          <a:bodyPr/>
          <a:lstStyle/>
          <a:p>
            <a:fld id="{F35D8031-C8E5-48F8-A3B6-81643B27A3AF}" type="slidenum">
              <a:rPr lang="nl-BE" smtClean="0"/>
              <a:pPr/>
              <a:t>6</a:t>
            </a:fld>
            <a:endParaRPr lang="nl-BE" dirty="0"/>
          </a:p>
        </p:txBody>
      </p:sp>
      <p:pic>
        <p:nvPicPr>
          <p:cNvPr id="8" name="Content Placeholder 7">
            <a:extLst>
              <a:ext uri="{FF2B5EF4-FFF2-40B4-BE49-F238E27FC236}">
                <a16:creationId xmlns:a16="http://schemas.microsoft.com/office/drawing/2014/main" id="{3B44520D-6500-432A-9CA4-C08CAD8C5841}"/>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727803" y="1349375"/>
            <a:ext cx="5958268" cy="4429125"/>
          </a:xfrm>
        </p:spPr>
      </p:pic>
      <p:sp>
        <p:nvSpPr>
          <p:cNvPr id="5" name="TextBox 4">
            <a:extLst>
              <a:ext uri="{FF2B5EF4-FFF2-40B4-BE49-F238E27FC236}">
                <a16:creationId xmlns:a16="http://schemas.microsoft.com/office/drawing/2014/main" id="{5797C410-8E2A-48A7-8C24-801A6FF5E811}"/>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spTree>
    <p:extLst>
      <p:ext uri="{BB962C8B-B14F-4D97-AF65-F5344CB8AC3E}">
        <p14:creationId xmlns:p14="http://schemas.microsoft.com/office/powerpoint/2010/main" val="396697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a:bodyPr>
          <a:lstStyle/>
          <a:p>
            <a:r>
              <a:rPr lang="en-GB" dirty="0"/>
              <a:t>Clothoidal Local Path Template</a:t>
            </a:r>
          </a:p>
        </p:txBody>
      </p:sp>
      <p:sp>
        <p:nvSpPr>
          <p:cNvPr id="3" name="Slide Number Placeholder 2"/>
          <p:cNvSpPr>
            <a:spLocks noGrp="1"/>
          </p:cNvSpPr>
          <p:nvPr>
            <p:ph type="sldNum" sz="quarter" idx="12"/>
            <p:custDataLst>
              <p:tags r:id="rId2"/>
            </p:custDataLst>
          </p:nvPr>
        </p:nvSpPr>
        <p:spPr/>
        <p:txBody>
          <a:bodyPr/>
          <a:lstStyle/>
          <a:p>
            <a:fld id="{F35D8031-C8E5-48F8-A3B6-81643B27A3AF}" type="slidenum">
              <a:rPr lang="nl-BE" smtClean="0"/>
              <a:pPr/>
              <a:t>7</a:t>
            </a:fld>
            <a:endParaRPr lang="nl-BE" dirty="0"/>
          </a:p>
        </p:txBody>
      </p:sp>
      <p:pic>
        <p:nvPicPr>
          <p:cNvPr id="7" name="Content Placeholder 6">
            <a:extLst>
              <a:ext uri="{FF2B5EF4-FFF2-40B4-BE49-F238E27FC236}">
                <a16:creationId xmlns:a16="http://schemas.microsoft.com/office/drawing/2014/main" id="{A1C16494-86CC-435C-BAE9-6BE96BEE1E5A}"/>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727803" y="1349375"/>
            <a:ext cx="5958268" cy="4429125"/>
          </a:xfrm>
        </p:spPr>
      </p:pic>
      <p:sp>
        <p:nvSpPr>
          <p:cNvPr id="5" name="TextBox 4">
            <a:extLst>
              <a:ext uri="{FF2B5EF4-FFF2-40B4-BE49-F238E27FC236}">
                <a16:creationId xmlns:a16="http://schemas.microsoft.com/office/drawing/2014/main" id="{627F578A-A25B-4B1A-814D-7C0C7B8C03D2}"/>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spTree>
    <p:extLst>
      <p:ext uri="{BB962C8B-B14F-4D97-AF65-F5344CB8AC3E}">
        <p14:creationId xmlns:p14="http://schemas.microsoft.com/office/powerpoint/2010/main" val="3738957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and Contribution</a:t>
            </a:r>
          </a:p>
        </p:txBody>
      </p:sp>
      <p:sp>
        <p:nvSpPr>
          <p:cNvPr id="3" name="Slide Number Placeholder 2"/>
          <p:cNvSpPr>
            <a:spLocks noGrp="1"/>
          </p:cNvSpPr>
          <p:nvPr>
            <p:ph type="sldNum" sz="quarter" idx="12"/>
          </p:nvPr>
        </p:nvSpPr>
        <p:spPr/>
        <p:txBody>
          <a:bodyPr/>
          <a:lstStyle/>
          <a:p>
            <a:fld id="{F35D8031-C8E5-48F8-A3B6-81643B27A3AF}" type="slidenum">
              <a:rPr lang="nl-BE" smtClean="0"/>
              <a:pPr/>
              <a:t>8</a:t>
            </a:fld>
            <a:endParaRPr lang="nl-BE" dirty="0"/>
          </a:p>
        </p:txBody>
      </p:sp>
      <p:sp>
        <p:nvSpPr>
          <p:cNvPr id="6" name="Content Placeholder 5">
            <a:extLst>
              <a:ext uri="{FF2B5EF4-FFF2-40B4-BE49-F238E27FC236}">
                <a16:creationId xmlns:a16="http://schemas.microsoft.com/office/drawing/2014/main" id="{26F8D817-8C8F-4875-82E6-1147402EE755}"/>
              </a:ext>
            </a:extLst>
          </p:cNvPr>
          <p:cNvSpPr>
            <a:spLocks noGrp="1"/>
          </p:cNvSpPr>
          <p:nvPr>
            <p:ph idx="1"/>
          </p:nvPr>
        </p:nvSpPr>
        <p:spPr/>
        <p:txBody>
          <a:bodyPr/>
          <a:lstStyle/>
          <a:p>
            <a:pPr marL="0" indent="0">
              <a:buNone/>
            </a:pPr>
            <a:r>
              <a:rPr lang="en-GB" dirty="0"/>
              <a:t>Expand the set of feasible motions by using a </a:t>
            </a:r>
            <a:r>
              <a:rPr lang="en-GB" b="1" dirty="0"/>
              <a:t>more complex curve geometry</a:t>
            </a:r>
            <a:r>
              <a:rPr lang="en-GB" dirty="0"/>
              <a:t>, offering better assistance to the user.</a:t>
            </a:r>
            <a:br>
              <a:rPr lang="en-GB" dirty="0"/>
            </a:br>
            <a:br>
              <a:rPr lang="en-GB" dirty="0"/>
            </a:br>
            <a:r>
              <a:rPr lang="en-GB" dirty="0"/>
              <a:t>Conceptual solution taking </a:t>
            </a:r>
            <a:r>
              <a:rPr lang="en-GB" b="1" dirty="0"/>
              <a:t>dynamic obstacles </a:t>
            </a:r>
            <a:r>
              <a:rPr lang="en-GB" dirty="0"/>
              <a:t>into account, by finding an optimal speed profile for each path.</a:t>
            </a:r>
            <a:br>
              <a:rPr lang="en-GB" dirty="0"/>
            </a:br>
            <a:br>
              <a:rPr lang="en-GB" dirty="0"/>
            </a:br>
            <a:r>
              <a:rPr lang="en-GB" dirty="0"/>
              <a:t>Guidelines to obtain a </a:t>
            </a:r>
            <a:r>
              <a:rPr lang="en-GB" b="1" dirty="0"/>
              <a:t>socially compliant path planner </a:t>
            </a:r>
            <a:r>
              <a:rPr lang="en-GB" dirty="0"/>
              <a:t>and explicitly takes into account </a:t>
            </a:r>
            <a:r>
              <a:rPr lang="en-GB" b="1" dirty="0"/>
              <a:t>the cooperation of surrounding persons</a:t>
            </a:r>
            <a:r>
              <a:rPr lang="en-GB" dirty="0"/>
              <a:t>.</a:t>
            </a:r>
          </a:p>
        </p:txBody>
      </p:sp>
      <p:sp>
        <p:nvSpPr>
          <p:cNvPr id="5" name="TextBox 4">
            <a:extLst>
              <a:ext uri="{FF2B5EF4-FFF2-40B4-BE49-F238E27FC236}">
                <a16:creationId xmlns:a16="http://schemas.microsoft.com/office/drawing/2014/main" id="{76C734CC-D9C2-46F2-AB96-6B14F9CA96C2}"/>
              </a:ext>
            </a:extLst>
          </p:cNvPr>
          <p:cNvSpPr txBox="1"/>
          <p:nvPr/>
        </p:nvSpPr>
        <p:spPr>
          <a:xfrm>
            <a:off x="539750" y="6453336"/>
            <a:ext cx="2232248" cy="369332"/>
          </a:xfrm>
          <a:prstGeom prst="rect">
            <a:avLst/>
          </a:prstGeom>
          <a:noFill/>
        </p:spPr>
        <p:txBody>
          <a:bodyPr wrap="square" rtlCol="0">
            <a:spAutoFit/>
          </a:bodyPr>
          <a:lstStyle/>
          <a:p>
            <a:r>
              <a:rPr lang="en-GB" dirty="0">
                <a:solidFill>
                  <a:schemeClr val="bg1"/>
                </a:solidFill>
              </a:rPr>
              <a:t>Introduction</a:t>
            </a:r>
          </a:p>
        </p:txBody>
      </p:sp>
    </p:spTree>
    <p:extLst>
      <p:ext uri="{BB962C8B-B14F-4D97-AF65-F5344CB8AC3E}">
        <p14:creationId xmlns:p14="http://schemas.microsoft.com/office/powerpoint/2010/main" val="1901158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dirty="0"/>
              <a:t>Agenda</a:t>
            </a:r>
          </a:p>
        </p:txBody>
      </p:sp>
      <p:sp>
        <p:nvSpPr>
          <p:cNvPr id="3" name="Content Placeholder 2"/>
          <p:cNvSpPr>
            <a:spLocks noGrp="1"/>
          </p:cNvSpPr>
          <p:nvPr>
            <p:ph idx="1"/>
            <p:custDataLst>
              <p:tags r:id="rId2"/>
            </p:custDataLst>
          </p:nvPr>
        </p:nvSpPr>
        <p:spPr>
          <a:xfrm>
            <a:off x="540000" y="1349999"/>
            <a:ext cx="8334000" cy="4428000"/>
          </a:xfrm>
        </p:spPr>
        <p:txBody>
          <a:bodyPr/>
          <a:lstStyle/>
          <a:p>
            <a:pPr marL="0" indent="0">
              <a:spcBef>
                <a:spcPts val="0"/>
              </a:spcBef>
              <a:spcAft>
                <a:spcPts val="2400"/>
              </a:spcAft>
              <a:buNone/>
            </a:pPr>
            <a:r>
              <a:rPr lang="en-GB" dirty="0"/>
              <a:t>Introduction</a:t>
            </a:r>
          </a:p>
          <a:p>
            <a:pPr marL="0" indent="0">
              <a:spcBef>
                <a:spcPts val="0"/>
              </a:spcBef>
              <a:spcAft>
                <a:spcPts val="2400"/>
              </a:spcAft>
              <a:buNone/>
            </a:pPr>
            <a:r>
              <a:rPr lang="en-GB" dirty="0">
                <a:solidFill>
                  <a:srgbClr val="FF0000"/>
                </a:solidFill>
              </a:rPr>
              <a:t>Design of a Local Path Planner</a:t>
            </a:r>
          </a:p>
          <a:p>
            <a:pPr marL="0" indent="0">
              <a:spcBef>
                <a:spcPts val="0"/>
              </a:spcBef>
              <a:spcAft>
                <a:spcPts val="2400"/>
              </a:spcAft>
              <a:buNone/>
            </a:pPr>
            <a:r>
              <a:rPr lang="en-GB" dirty="0"/>
              <a:t>Evaluation of the Developed Local Path Planner</a:t>
            </a:r>
          </a:p>
          <a:p>
            <a:pPr marL="0" indent="0">
              <a:spcBef>
                <a:spcPts val="0"/>
              </a:spcBef>
              <a:spcAft>
                <a:spcPts val="2400"/>
              </a:spcAft>
              <a:buNone/>
            </a:pPr>
            <a:r>
              <a:rPr lang="en-GB" dirty="0"/>
              <a:t>Extension for Dynamic Obstacles</a:t>
            </a:r>
          </a:p>
          <a:p>
            <a:pPr marL="0" indent="0">
              <a:spcBef>
                <a:spcPts val="0"/>
              </a:spcBef>
              <a:spcAft>
                <a:spcPts val="2400"/>
              </a:spcAft>
              <a:buNone/>
            </a:pPr>
            <a:r>
              <a:rPr lang="en-GB" dirty="0"/>
              <a:t>Socially Compliant Path Planning</a:t>
            </a:r>
          </a:p>
          <a:p>
            <a:pPr marL="0" indent="0">
              <a:spcBef>
                <a:spcPts val="0"/>
              </a:spcBef>
              <a:spcAft>
                <a:spcPts val="2400"/>
              </a:spcAft>
              <a:buNone/>
            </a:pPr>
            <a:r>
              <a:rPr lang="en-GB" dirty="0"/>
              <a:t>Future Work and Conclusion</a:t>
            </a:r>
          </a:p>
        </p:txBody>
      </p:sp>
      <p:sp>
        <p:nvSpPr>
          <p:cNvPr id="5" name="Slide Number Placeholder 4"/>
          <p:cNvSpPr>
            <a:spLocks noGrp="1"/>
          </p:cNvSpPr>
          <p:nvPr>
            <p:ph type="sldNum" sz="quarter" idx="12"/>
            <p:custDataLst>
              <p:tags r:id="rId3"/>
            </p:custDataLst>
          </p:nvPr>
        </p:nvSpPr>
        <p:spPr/>
        <p:txBody>
          <a:bodyPr/>
          <a:lstStyle/>
          <a:p>
            <a:fld id="{9FA21B9A-78FE-4270-9631-77E2A64C6F71}" type="slidenum">
              <a:rPr lang="nl-BE" smtClean="0"/>
              <a:t>9</a:t>
            </a:fld>
            <a:endParaRPr lang="nl-BE" dirty="0"/>
          </a:p>
        </p:txBody>
      </p:sp>
    </p:spTree>
    <p:extLst>
      <p:ext uri="{BB962C8B-B14F-4D97-AF65-F5344CB8AC3E}">
        <p14:creationId xmlns:p14="http://schemas.microsoft.com/office/powerpoint/2010/main" val="2193641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orporate-KU Leuven-Liggend-Achtergrond Wit">
  <a:themeElements>
    <a:clrScheme name="KU Leuven Corporate">
      <a:dk1>
        <a:srgbClr val="00407A"/>
      </a:dk1>
      <a:lt1>
        <a:srgbClr val="FFFFFF"/>
      </a:lt1>
      <a:dk2>
        <a:srgbClr val="52BDEC"/>
      </a:dk2>
      <a:lt2>
        <a:srgbClr val="FFFFFF"/>
      </a:lt2>
      <a:accent1>
        <a:srgbClr val="00407A"/>
      </a:accent1>
      <a:accent2>
        <a:srgbClr val="1D8DB0"/>
      </a:accent2>
      <a:accent3>
        <a:srgbClr val="52BDEC"/>
      </a:accent3>
      <a:accent4>
        <a:srgbClr val="00407A"/>
      </a:accent4>
      <a:accent5>
        <a:srgbClr val="FF9E0F"/>
      </a:accent5>
      <a:accent6>
        <a:srgbClr val="FF4D00"/>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7101</TotalTime>
  <Words>5081</Words>
  <Application>Microsoft Office PowerPoint</Application>
  <PresentationFormat>On-screen Show (4:3)</PresentationFormat>
  <Paragraphs>648</Paragraphs>
  <Slides>55</Slides>
  <Notes>51</Notes>
  <HiddenSlides>16</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Cambria Math</vt:lpstr>
      <vt:lpstr>Courier New</vt:lpstr>
      <vt:lpstr>Wingdings</vt:lpstr>
      <vt:lpstr>Corporate-KU Leuven-Liggend-Achtergrond Wit</vt:lpstr>
      <vt:lpstr>Path planning algorithm for semi-autonomous mobile robots with fast and accurate collision checking</vt:lpstr>
      <vt:lpstr>Agenda</vt:lpstr>
      <vt:lpstr>Agenda</vt:lpstr>
      <vt:lpstr>Introduction</vt:lpstr>
      <vt:lpstr>Circular Local Path Template</vt:lpstr>
      <vt:lpstr>Circular Local Path Template</vt:lpstr>
      <vt:lpstr>Clothoidal Local Path Template</vt:lpstr>
      <vt:lpstr>Scope and Contribution</vt:lpstr>
      <vt:lpstr>Agenda</vt:lpstr>
      <vt:lpstr>Multi-Size Grid and Region Of Interest</vt:lpstr>
      <vt:lpstr>Selected curve geometry: clothoid</vt:lpstr>
      <vt:lpstr>Expansion Positions</vt:lpstr>
      <vt:lpstr>Fixed set of trajectories based on Clothoids</vt:lpstr>
      <vt:lpstr>Precomputed lookup table for fast collision checking</vt:lpstr>
      <vt:lpstr>Clothoidal Local Path Template</vt:lpstr>
      <vt:lpstr>Agenda</vt:lpstr>
      <vt:lpstr>Path Planning Performance</vt:lpstr>
      <vt:lpstr>Path Planning Performance</vt:lpstr>
      <vt:lpstr>Path Planning Performances</vt:lpstr>
      <vt:lpstr>Path Planning Performances</vt:lpstr>
      <vt:lpstr>Path Planning Performances</vt:lpstr>
      <vt:lpstr>Time Performances</vt:lpstr>
      <vt:lpstr>Improvements reducing execution time</vt:lpstr>
      <vt:lpstr>Agenda</vt:lpstr>
      <vt:lpstr>Extension for Dynamic Obstacles</vt:lpstr>
      <vt:lpstr>Distance-time collision space</vt:lpstr>
      <vt:lpstr>Distance-time collision space</vt:lpstr>
      <vt:lpstr>Optimal Velocity Profile for fixed path</vt:lpstr>
      <vt:lpstr>Optimal Velocity Profile for fixed path</vt:lpstr>
      <vt:lpstr>Improve calculation time</vt:lpstr>
      <vt:lpstr>Agenda</vt:lpstr>
      <vt:lpstr>Human-Aware Robot Navigation</vt:lpstr>
      <vt:lpstr>Dynamic Personal Space </vt:lpstr>
      <vt:lpstr>Human-Robot Cooperation Model</vt:lpstr>
      <vt:lpstr>Human-Robot Cooperation Model</vt:lpstr>
      <vt:lpstr>Agenda</vt:lpstr>
      <vt:lpstr>Future Work</vt:lpstr>
      <vt:lpstr>Conclusion</vt:lpstr>
      <vt:lpstr>End of the presentation</vt:lpstr>
      <vt:lpstr>Possible improvements to the Local Path Planner</vt:lpstr>
      <vt:lpstr>Selection of curve geometry</vt:lpstr>
      <vt:lpstr>Selection of curve geometry</vt:lpstr>
      <vt:lpstr>Human-Robot Cooperation Model</vt:lpstr>
      <vt:lpstr>Two possible curve geometries</vt:lpstr>
      <vt:lpstr>G1 Fitting with the curve geometries</vt:lpstr>
      <vt:lpstr>Resulting Motion Primitives</vt:lpstr>
      <vt:lpstr>Selection of curve geometry</vt:lpstr>
      <vt:lpstr>Selection of curve geometry</vt:lpstr>
      <vt:lpstr>Selection of curve geometry</vt:lpstr>
      <vt:lpstr>PowerPoint Presentation</vt:lpstr>
      <vt:lpstr>Literature Study</vt:lpstr>
      <vt:lpstr>State Lattice Search Space</vt:lpstr>
      <vt:lpstr>Optimal Motion Generation</vt:lpstr>
      <vt:lpstr>Distance-time collision space</vt:lpstr>
      <vt:lpstr>Constrained Optimization Problem Formulation</vt:lpstr>
    </vt:vector>
  </TitlesOfParts>
  <Company>KULeuven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Kevin Denis</cp:lastModifiedBy>
  <cp:revision>1011</cp:revision>
  <cp:lastPrinted>2016-12-18T22:31:06Z</cp:lastPrinted>
  <dcterms:created xsi:type="dcterms:W3CDTF">2012-07-10T07:57:57Z</dcterms:created>
  <dcterms:modified xsi:type="dcterms:W3CDTF">2017-09-06T15:45:57Z</dcterms:modified>
</cp:coreProperties>
</file>